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8"/>
  </p:notesMasterIdLst>
  <p:sldIdLst>
    <p:sldId id="256" r:id="rId2"/>
    <p:sldId id="498" r:id="rId3"/>
    <p:sldId id="499" r:id="rId4"/>
    <p:sldId id="440" r:id="rId5"/>
    <p:sldId id="462" r:id="rId6"/>
    <p:sldId id="500" r:id="rId7"/>
    <p:sldId id="442" r:id="rId8"/>
    <p:sldId id="501" r:id="rId9"/>
    <p:sldId id="463" r:id="rId10"/>
    <p:sldId id="484" r:id="rId11"/>
    <p:sldId id="493" r:id="rId12"/>
    <p:sldId id="465" r:id="rId13"/>
    <p:sldId id="485" r:id="rId14"/>
    <p:sldId id="486" r:id="rId15"/>
    <p:sldId id="441" r:id="rId16"/>
    <p:sldId id="478" r:id="rId17"/>
    <p:sldId id="473" r:id="rId18"/>
    <p:sldId id="495" r:id="rId19"/>
    <p:sldId id="497" r:id="rId20"/>
    <p:sldId id="502" r:id="rId21"/>
    <p:sldId id="492" r:id="rId22"/>
    <p:sldId id="476" r:id="rId23"/>
    <p:sldId id="479" r:id="rId24"/>
    <p:sldId id="507" r:id="rId25"/>
    <p:sldId id="477" r:id="rId26"/>
    <p:sldId id="481" r:id="rId27"/>
    <p:sldId id="482" r:id="rId28"/>
    <p:sldId id="483" r:id="rId29"/>
    <p:sldId id="508" r:id="rId30"/>
    <p:sldId id="467" r:id="rId31"/>
    <p:sldId id="491" r:id="rId32"/>
    <p:sldId id="468" r:id="rId33"/>
    <p:sldId id="490" r:id="rId34"/>
    <p:sldId id="504" r:id="rId35"/>
    <p:sldId id="450" r:id="rId36"/>
    <p:sldId id="456" r:id="rId37"/>
    <p:sldId id="457" r:id="rId38"/>
    <p:sldId id="505" r:id="rId39"/>
    <p:sldId id="470" r:id="rId40"/>
    <p:sldId id="464" r:id="rId41"/>
    <p:sldId id="466" r:id="rId42"/>
    <p:sldId id="472" r:id="rId43"/>
    <p:sldId id="461" r:id="rId44"/>
    <p:sldId id="460" r:id="rId45"/>
    <p:sldId id="454" r:id="rId46"/>
    <p:sldId id="455" r:id="rId47"/>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S PGothic"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MS PGothic" panose="020B0600070205080204" pitchFamily="34" charset="-128"/>
        <a:cs typeface="+mn-cs"/>
      </a:defRPr>
    </a:lvl9pPr>
  </p:defaultTextStyle>
  <p:extLst>
    <p:ext uri="{521415D9-36F7-43E2-AB2F-B90AF26B5E84}">
      <p14:sectionLst xmlns:p14="http://schemas.microsoft.com/office/powerpoint/2010/main">
        <p14:section name="Default Section" id="{0389922F-6E8E-4CE6-B8D4-1CDBBF4140CB}">
          <p14:sldIdLst>
            <p14:sldId id="256"/>
            <p14:sldId id="498"/>
            <p14:sldId id="499"/>
            <p14:sldId id="440"/>
            <p14:sldId id="462"/>
            <p14:sldId id="500"/>
            <p14:sldId id="442"/>
            <p14:sldId id="501"/>
            <p14:sldId id="463"/>
            <p14:sldId id="484"/>
            <p14:sldId id="493"/>
            <p14:sldId id="465"/>
            <p14:sldId id="485"/>
            <p14:sldId id="486"/>
            <p14:sldId id="441"/>
            <p14:sldId id="478"/>
            <p14:sldId id="473"/>
            <p14:sldId id="495"/>
            <p14:sldId id="497"/>
            <p14:sldId id="502"/>
            <p14:sldId id="492"/>
            <p14:sldId id="476"/>
            <p14:sldId id="479"/>
            <p14:sldId id="507"/>
            <p14:sldId id="477"/>
            <p14:sldId id="481"/>
            <p14:sldId id="482"/>
            <p14:sldId id="483"/>
            <p14:sldId id="508"/>
            <p14:sldId id="467"/>
            <p14:sldId id="491"/>
            <p14:sldId id="468"/>
            <p14:sldId id="490"/>
            <p14:sldId id="504"/>
            <p14:sldId id="450"/>
            <p14:sldId id="456"/>
            <p14:sldId id="457"/>
            <p14:sldId id="505"/>
            <p14:sldId id="470"/>
            <p14:sldId id="464"/>
            <p14:sldId id="466"/>
            <p14:sldId id="472"/>
            <p14:sldId id="461"/>
            <p14:sldId id="460"/>
            <p14:sldId id="454"/>
            <p14:sldId id="455"/>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33300"/>
    <a:srgbClr val="000000"/>
    <a:srgbClr val="FF0066"/>
    <a:srgbClr val="FF9900"/>
    <a:srgbClr val="FB6CA5"/>
    <a:srgbClr val="CC7A6C"/>
    <a:srgbClr val="8E9E82"/>
    <a:srgbClr val="F2F2F2"/>
    <a:srgbClr val="F5F5F6"/>
    <a:srgbClr val="DEF84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6339" autoAdjust="0"/>
  </p:normalViewPr>
  <p:slideViewPr>
    <p:cSldViewPr>
      <p:cViewPr varScale="1">
        <p:scale>
          <a:sx n="59" d="100"/>
          <a:sy n="59" d="100"/>
        </p:scale>
        <p:origin x="1500" y="76"/>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1618" name="Rectangle 1026">
            <a:extLst>
              <a:ext uri="{FF2B5EF4-FFF2-40B4-BE49-F238E27FC236}">
                <a16:creationId xmlns:a16="http://schemas.microsoft.com/office/drawing/2014/main" id="{F09CF7C5-A7C3-B430-8B32-7CF79EF5B6A8}"/>
              </a:ext>
            </a:extLst>
          </p:cNvPr>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200">
                <a:latin typeface="Arial" charset="0"/>
                <a:ea typeface="+mn-ea"/>
                <a:cs typeface="+mn-cs"/>
              </a:defRPr>
            </a:lvl1pPr>
          </a:lstStyle>
          <a:p>
            <a:pPr>
              <a:defRPr/>
            </a:pPr>
            <a:endParaRPr lang="en-US"/>
          </a:p>
        </p:txBody>
      </p:sp>
      <p:sp>
        <p:nvSpPr>
          <p:cNvPr id="111619" name="Rectangle 1027">
            <a:extLst>
              <a:ext uri="{FF2B5EF4-FFF2-40B4-BE49-F238E27FC236}">
                <a16:creationId xmlns:a16="http://schemas.microsoft.com/office/drawing/2014/main" id="{36ED773A-F080-A6E5-37A2-A87F26FA2D03}"/>
              </a:ext>
            </a:extLst>
          </p:cNvPr>
          <p:cNvSpPr>
            <a:spLocks noGrp="1" noChangeArrowheads="1"/>
          </p:cNvSpPr>
          <p:nvPr>
            <p:ph type="dt"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200">
                <a:latin typeface="Arial" charset="0"/>
                <a:ea typeface="+mn-ea"/>
                <a:cs typeface="+mn-cs"/>
              </a:defRPr>
            </a:lvl1pPr>
          </a:lstStyle>
          <a:p>
            <a:pPr>
              <a:defRPr/>
            </a:pPr>
            <a:endParaRPr lang="en-US"/>
          </a:p>
        </p:txBody>
      </p:sp>
      <p:sp>
        <p:nvSpPr>
          <p:cNvPr id="26628" name="Rectangle 1028">
            <a:extLst>
              <a:ext uri="{FF2B5EF4-FFF2-40B4-BE49-F238E27FC236}">
                <a16:creationId xmlns:a16="http://schemas.microsoft.com/office/drawing/2014/main" id="{1F3954C6-5BBC-E120-93AE-308686602B90}"/>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p:spPr>
      </p:sp>
      <p:sp>
        <p:nvSpPr>
          <p:cNvPr id="111621" name="Rectangle 1029">
            <a:extLst>
              <a:ext uri="{FF2B5EF4-FFF2-40B4-BE49-F238E27FC236}">
                <a16:creationId xmlns:a16="http://schemas.microsoft.com/office/drawing/2014/main" id="{DBB8F4E3-93A2-3C8E-9304-1688F8C2C7D1}"/>
              </a:ext>
            </a:extLst>
          </p:cNvPr>
          <p:cNvSpPr>
            <a:spLocks noGrp="1" noChangeArrowheads="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1622" name="Rectangle 1030">
            <a:extLst>
              <a:ext uri="{FF2B5EF4-FFF2-40B4-BE49-F238E27FC236}">
                <a16:creationId xmlns:a16="http://schemas.microsoft.com/office/drawing/2014/main" id="{98A6F14E-30E8-251B-6FAA-9E01565A7220}"/>
              </a:ext>
            </a:extLst>
          </p:cNvPr>
          <p:cNvSpPr>
            <a:spLocks noGrp="1" noChangeArrowheads="1"/>
          </p:cNvSpPr>
          <p:nvPr>
            <p:ph type="ftr" sz="quarter" idx="4"/>
          </p:nvPr>
        </p:nvSpPr>
        <p:spPr bwMode="auto">
          <a:xfrm>
            <a:off x="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eaLnBrk="1" hangingPunct="1">
              <a:defRPr sz="1200">
                <a:latin typeface="Arial" charset="0"/>
                <a:ea typeface="+mn-ea"/>
                <a:cs typeface="+mn-cs"/>
              </a:defRPr>
            </a:lvl1pPr>
          </a:lstStyle>
          <a:p>
            <a:pPr>
              <a:defRPr/>
            </a:pPr>
            <a:endParaRPr lang="en-US"/>
          </a:p>
        </p:txBody>
      </p:sp>
      <p:sp>
        <p:nvSpPr>
          <p:cNvPr id="111623" name="Rectangle 1031">
            <a:extLst>
              <a:ext uri="{FF2B5EF4-FFF2-40B4-BE49-F238E27FC236}">
                <a16:creationId xmlns:a16="http://schemas.microsoft.com/office/drawing/2014/main" id="{1B20BE28-9ED1-A1C1-1148-7297DEFB2381}"/>
              </a:ext>
            </a:extLst>
          </p:cNvPr>
          <p:cNvSpPr>
            <a:spLocks noGrp="1" noChangeArrowheads="1"/>
          </p:cNvSpPr>
          <p:nvPr>
            <p:ph type="sldNum" sz="quarter" idx="5"/>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rstTxWarp prst="textNoShape">
              <a:avLst/>
            </a:prstTxWarp>
          </a:bodyPr>
          <a:lstStyle>
            <a:lvl1pPr algn="r" eaLnBrk="1" hangingPunct="1">
              <a:defRPr sz="1200" smtClean="0">
                <a:cs typeface="Arial" panose="020B0604020202020204" pitchFamily="34" charset="0"/>
              </a:defRPr>
            </a:lvl1pPr>
          </a:lstStyle>
          <a:p>
            <a:pPr>
              <a:defRPr/>
            </a:pPr>
            <a:fld id="{E1E05847-A66E-4FA7-BF64-34773B9A7285}"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2pPr>
    <a:lvl3pPr marL="9144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3pPr>
    <a:lvl4pPr marL="13716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4pPr>
    <a:lvl5pPr marL="1828800" algn="l" rtl="0" eaLnBrk="0" fontAlgn="base" hangingPunct="0">
      <a:spcBef>
        <a:spcPct val="30000"/>
      </a:spcBef>
      <a:spcAft>
        <a:spcPct val="0"/>
      </a:spcAft>
      <a:defRPr sz="1200" kern="1200">
        <a:solidFill>
          <a:schemeClr val="tx1"/>
        </a:solidFill>
        <a:latin typeface="Arial" charset="0"/>
        <a:ea typeface="MS PGothic" panose="020B0600070205080204" pitchFamily="34" charset="-128"/>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have already used several Python built-in data types, including integers, floats, strings, lists, tuples, sets, and Booleans.  Now we're going to add another handy data type called a dictionary to our toolbelts.  We'll start with some reasons dictionaries are useful in the geospatial realm before looking at how to use them.</a:t>
            </a:r>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1</a:t>
            </a:fld>
            <a:endParaRPr lang="en-US" altLang="en-US"/>
          </a:p>
        </p:txBody>
      </p:sp>
    </p:spTree>
    <p:extLst>
      <p:ext uri="{BB962C8B-B14F-4D97-AF65-F5344CB8AC3E}">
        <p14:creationId xmlns:p14="http://schemas.microsoft.com/office/powerpoint/2010/main" val="38450953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Modifying values in a dictionary also uses access by key.</a:t>
            </a:r>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13</a:t>
            </a:fld>
            <a:endParaRPr lang="en-US" altLang="en-US"/>
          </a:p>
        </p:txBody>
      </p:sp>
    </p:spTree>
    <p:extLst>
      <p:ext uri="{BB962C8B-B14F-4D97-AF65-F5344CB8AC3E}">
        <p14:creationId xmlns:p14="http://schemas.microsoft.com/office/powerpoint/2010/main" val="23305514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and modifying look the same!</a:t>
            </a:r>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14</a:t>
            </a:fld>
            <a:endParaRPr lang="en-US" altLang="en-US"/>
          </a:p>
        </p:txBody>
      </p:sp>
    </p:spTree>
    <p:extLst>
      <p:ext uri="{BB962C8B-B14F-4D97-AF65-F5344CB8AC3E}">
        <p14:creationId xmlns:p14="http://schemas.microsoft.com/office/powerpoint/2010/main" val="8029078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15</a:t>
            </a:fld>
            <a:endParaRPr lang="en-US" altLang="en-US"/>
          </a:p>
        </p:txBody>
      </p:sp>
    </p:spTree>
    <p:extLst>
      <p:ext uri="{BB962C8B-B14F-4D97-AF65-F5344CB8AC3E}">
        <p14:creationId xmlns:p14="http://schemas.microsoft.com/office/powerpoint/2010/main" val="5659994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have a function that returns the recommended watering strategy for a given plant type. We get the plant from the caller and use conditional statements to choose the right strategy.  This is not so nice because once we add more and more plants and watering strategies, we're going to end up with a whole bunch of if/else conditional tests which becomes difficult to read</a:t>
            </a:r>
          </a:p>
          <a:p>
            <a:endParaRPr lang="en-US" dirty="0"/>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18</a:t>
            </a:fld>
            <a:endParaRPr lang="en-US" altLang="en-US"/>
          </a:p>
        </p:txBody>
      </p:sp>
    </p:spTree>
    <p:extLst>
      <p:ext uri="{BB962C8B-B14F-4D97-AF65-F5344CB8AC3E}">
        <p14:creationId xmlns:p14="http://schemas.microsoft.com/office/powerpoint/2010/main" val="33070691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So instead, you can rely on a dictionary to do that mapping for you.</a:t>
            </a:r>
          </a:p>
          <a:p>
            <a:endParaRPr lang="en-US" dirty="0"/>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19</a:t>
            </a:fld>
            <a:endParaRPr lang="en-US" altLang="en-US"/>
          </a:p>
        </p:txBody>
      </p:sp>
    </p:spTree>
    <p:extLst>
      <p:ext uri="{BB962C8B-B14F-4D97-AF65-F5344CB8AC3E}">
        <p14:creationId xmlns:p14="http://schemas.microsoft.com/office/powerpoint/2010/main" val="39046265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strings and lists, dictionaries have functions that are associated with them.    </a:t>
            </a:r>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21</a:t>
            </a:fld>
            <a:endParaRPr lang="en-US" altLang="en-US"/>
          </a:p>
        </p:txBody>
      </p:sp>
    </p:spTree>
    <p:extLst>
      <p:ext uri="{BB962C8B-B14F-4D97-AF65-F5344CB8AC3E}">
        <p14:creationId xmlns:p14="http://schemas.microsoft.com/office/powerpoint/2010/main" val="4433750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29</a:t>
            </a:fld>
            <a:endParaRPr lang="en-US" altLang="en-US"/>
          </a:p>
        </p:txBody>
      </p:sp>
    </p:spTree>
    <p:extLst>
      <p:ext uri="{BB962C8B-B14F-4D97-AF65-F5344CB8AC3E}">
        <p14:creationId xmlns:p14="http://schemas.microsoft.com/office/powerpoint/2010/main" val="26866645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Dictionaries can store in formation from attribute tables.   We can use a search cursor to retrieve this information from a table and we can store it for quick access in a dictionary. Here's an example that collects the FID and COVER fields paired up as dictionary items.</a:t>
            </a:r>
          </a:p>
          <a:p>
            <a:endParaRPr lang="en-US" dirty="0"/>
          </a:p>
          <a:p>
            <a:r>
              <a:rPr lang="en-US" dirty="0"/>
              <a:t>We know the format for adding an item to a dictionary is the same as modifying a dictionary element.   Will any items be modified by this loop?  Will the keys be unique?</a:t>
            </a:r>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30</a:t>
            </a:fld>
            <a:endParaRPr lang="en-US" altLang="en-US"/>
          </a:p>
        </p:txBody>
      </p:sp>
    </p:spTree>
    <p:extLst>
      <p:ext uri="{BB962C8B-B14F-4D97-AF65-F5344CB8AC3E}">
        <p14:creationId xmlns:p14="http://schemas.microsoft.com/office/powerpoint/2010/main" val="17436043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example on the previous</a:t>
            </a:r>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31</a:t>
            </a:fld>
            <a:endParaRPr lang="en-US" altLang="en-US"/>
          </a:p>
        </p:txBody>
      </p:sp>
    </p:spTree>
    <p:extLst>
      <p:ext uri="{BB962C8B-B14F-4D97-AF65-F5344CB8AC3E}">
        <p14:creationId xmlns:p14="http://schemas.microsoft.com/office/powerpoint/2010/main" val="42763509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80C45B0-7BD7-5958-D73B-D5F5FCD6DB3A}"/>
              </a:ext>
            </a:extLst>
          </p:cNvPr>
          <p:cNvSpPr>
            <a:spLocks noGrp="1" noRot="1" noChangeAspect="1"/>
          </p:cNvSpPr>
          <p:nvPr>
            <p:ph type="sldImg"/>
          </p:nvPr>
        </p:nvSpPr>
        <p:spPr/>
      </p:sp>
      <p:sp>
        <p:nvSpPr>
          <p:cNvPr id="18435" name="Notes Placeholder 2">
            <a:extLst>
              <a:ext uri="{FF2B5EF4-FFF2-40B4-BE49-F238E27FC236}">
                <a16:creationId xmlns:a16="http://schemas.microsoft.com/office/drawing/2014/main" id="{368CBA75-312C-CDF1-272B-6265116782A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dirty="0">
                <a:latin typeface="Arial" panose="020B0604020202020204" pitchFamily="34" charset="0"/>
              </a:rPr>
              <a:t>&gt;&gt;&gt; print(</a:t>
            </a:r>
            <a:r>
              <a:rPr lang="en-US" altLang="en-US" dirty="0" err="1">
                <a:latin typeface="Arial" panose="020B0604020202020204" pitchFamily="34" charset="0"/>
              </a:rPr>
              <a:t>myD</a:t>
            </a:r>
            <a:r>
              <a:rPr lang="en-US" altLang="en-US" dirty="0">
                <a:latin typeface="Arial" panose="020B0604020202020204" pitchFamily="34" charset="0"/>
              </a:rPr>
              <a:t>)</a:t>
            </a:r>
          </a:p>
          <a:p>
            <a:r>
              <a:rPr lang="en-US" altLang="en-US" dirty="0">
                <a:latin typeface="Arial" panose="020B0604020202020204" pitchFamily="34" charset="0"/>
              </a:rPr>
              <a:t>{“woods”:9, “orch”:4,”other:3}</a:t>
            </a:r>
          </a:p>
        </p:txBody>
      </p:sp>
      <p:sp>
        <p:nvSpPr>
          <p:cNvPr id="18436" name="Slide Number Placeholder 3">
            <a:extLst>
              <a:ext uri="{FF2B5EF4-FFF2-40B4-BE49-F238E27FC236}">
                <a16:creationId xmlns:a16="http://schemas.microsoft.com/office/drawing/2014/main" id="{BDD56934-9922-39DA-D465-A526E1173D48}"/>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7E3A4A66-AD13-438D-BE21-B1E193DED396}" type="slidenum">
              <a:rPr lang="en-US" altLang="en-US"/>
              <a:pPr>
                <a:spcBef>
                  <a:spcPct val="0"/>
                </a:spcBef>
              </a:pPr>
              <a:t>32</a:t>
            </a:fld>
            <a:endParaRPr lang="en-US"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43541"/>
                </a:solidFill>
                <a:effectLst/>
                <a:latin typeface="Söhne"/>
              </a:rPr>
              <a:t>Dictionaries are a way to store elements that belong together.  Specifically, they store key-value pairs.  </a:t>
            </a:r>
          </a:p>
          <a:p>
            <a:endParaRPr lang="en-US" b="0" i="0" dirty="0">
              <a:solidFill>
                <a:srgbClr val="343541"/>
              </a:solidFill>
              <a:effectLst/>
              <a:latin typeface="Söhne"/>
            </a:endParaRPr>
          </a:p>
          <a:p>
            <a:r>
              <a:rPr lang="en-US" b="0" i="0" dirty="0">
                <a:solidFill>
                  <a:srgbClr val="343541"/>
                </a:solidFill>
                <a:effectLst/>
                <a:latin typeface="Söhne"/>
              </a:rPr>
              <a:t>Geospatial applications with paired information abound. </a:t>
            </a:r>
          </a:p>
          <a:p>
            <a:r>
              <a:rPr lang="en-US" b="0" i="0" dirty="0">
                <a:solidFill>
                  <a:srgbClr val="343541"/>
                </a:solidFill>
                <a:effectLst/>
                <a:latin typeface="Söhne"/>
              </a:rPr>
              <a:t>For example, a dataset may report a population for each city.   </a:t>
            </a:r>
          </a:p>
          <a:p>
            <a:r>
              <a:rPr lang="en-US" b="0" i="0" dirty="0">
                <a:solidFill>
                  <a:srgbClr val="343541"/>
                </a:solidFill>
                <a:effectLst/>
                <a:latin typeface="Söhne"/>
              </a:rPr>
              <a:t>A geometry can be stored for each feature  ID.  </a:t>
            </a:r>
          </a:p>
          <a:p>
            <a:r>
              <a:rPr lang="en-US" b="0" i="0" dirty="0">
                <a:solidFill>
                  <a:srgbClr val="343541"/>
                </a:solidFill>
                <a:effectLst/>
                <a:latin typeface="Söhne"/>
              </a:rPr>
              <a:t>And a municipality has an administrative region. </a:t>
            </a:r>
          </a:p>
          <a:p>
            <a:endParaRPr lang="en-US" b="0" i="0" dirty="0">
              <a:solidFill>
                <a:srgbClr val="343541"/>
              </a:solidFill>
              <a:effectLst/>
              <a:latin typeface="Söhne"/>
            </a:endParaRPr>
          </a:p>
          <a:p>
            <a:r>
              <a:rPr lang="en-US" b="0" i="0" dirty="0">
                <a:solidFill>
                  <a:srgbClr val="343541"/>
                </a:solidFill>
                <a:effectLst/>
                <a:latin typeface="Söhne"/>
              </a:rPr>
              <a:t>Can you think of any other examples of paired geospatial information?</a:t>
            </a:r>
          </a:p>
          <a:p>
            <a:endParaRPr lang="en-US" b="0" i="0" dirty="0">
              <a:solidFill>
                <a:srgbClr val="343541"/>
              </a:solidFill>
              <a:effectLst/>
              <a:latin typeface="Söhne"/>
            </a:endParaRPr>
          </a:p>
          <a:p>
            <a:r>
              <a:rPr lang="en-US" b="0" i="0" dirty="0">
                <a:solidFill>
                  <a:srgbClr val="343541"/>
                </a:solidFill>
                <a:effectLst/>
                <a:latin typeface="Söhne"/>
              </a:rPr>
              <a:t>ISO </a:t>
            </a:r>
            <a:r>
              <a:rPr lang="en-US" b="0" i="0" dirty="0" err="1">
                <a:solidFill>
                  <a:srgbClr val="343541"/>
                </a:solidFill>
                <a:effectLst/>
                <a:latin typeface="Söhne"/>
              </a:rPr>
              <a:t>code:country</a:t>
            </a:r>
            <a:r>
              <a:rPr lang="en-US" b="0" i="0" dirty="0">
                <a:solidFill>
                  <a:srgbClr val="343541"/>
                </a:solidFill>
                <a:effectLst/>
                <a:latin typeface="Söhne"/>
              </a:rPr>
              <a:t> name feature </a:t>
            </a:r>
            <a:r>
              <a:rPr lang="en-US" b="0" i="0" dirty="0" err="1">
                <a:solidFill>
                  <a:srgbClr val="343541"/>
                </a:solidFill>
                <a:effectLst/>
                <a:latin typeface="Söhne"/>
              </a:rPr>
              <a:t>layer:symbology</a:t>
            </a:r>
            <a:r>
              <a:rPr lang="en-US" b="0" i="0" dirty="0">
                <a:solidFill>
                  <a:srgbClr val="343541"/>
                </a:solidFill>
                <a:effectLst/>
                <a:latin typeface="Söhne"/>
              </a:rPr>
              <a:t> county </a:t>
            </a:r>
            <a:r>
              <a:rPr lang="en-US" b="0" i="0" dirty="0" err="1">
                <a:solidFill>
                  <a:srgbClr val="343541"/>
                </a:solidFill>
                <a:effectLst/>
                <a:latin typeface="Söhne"/>
              </a:rPr>
              <a:t>fips</a:t>
            </a:r>
            <a:r>
              <a:rPr lang="en-US" b="0" i="0" dirty="0">
                <a:solidFill>
                  <a:srgbClr val="343541"/>
                </a:solidFill>
                <a:effectLst/>
                <a:latin typeface="Söhne"/>
              </a:rPr>
              <a:t> code: county name EPSG: projection name </a:t>
            </a:r>
          </a:p>
          <a:p>
            <a:endParaRPr lang="en-US" b="0" i="0" dirty="0">
              <a:solidFill>
                <a:srgbClr val="343541"/>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2</a:t>
            </a:fld>
            <a:endParaRPr lang="en-US" altLang="en-US"/>
          </a:p>
        </p:txBody>
      </p:sp>
    </p:spTree>
    <p:extLst>
      <p:ext uri="{BB962C8B-B14F-4D97-AF65-F5344CB8AC3E}">
        <p14:creationId xmlns:p14="http://schemas.microsoft.com/office/powerpoint/2010/main" val="36120917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general, you now have good sense of how Python dictionaries work, and you can begin to contemplate incorporating them into your geospatial analyses.</a:t>
            </a:r>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38</a:t>
            </a:fld>
            <a:endParaRPr lang="en-US" altLang="en-US"/>
          </a:p>
        </p:txBody>
      </p:sp>
    </p:spTree>
    <p:extLst>
      <p:ext uri="{BB962C8B-B14F-4D97-AF65-F5344CB8AC3E}">
        <p14:creationId xmlns:p14="http://schemas.microsoft.com/office/powerpoint/2010/main" val="22889934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3E21B2-6F03-B280-5659-1405947E4E53}"/>
              </a:ext>
            </a:extLst>
          </p:cNvPr>
          <p:cNvSpPr>
            <a:spLocks noGrp="1" noRot="1" noChangeAspect="1"/>
          </p:cNvSpPr>
          <p:nvPr>
            <p:ph type="sldImg"/>
          </p:nvPr>
        </p:nvSpPr>
        <p:spPr/>
      </p:sp>
      <p:sp>
        <p:nvSpPr>
          <p:cNvPr id="15363" name="Notes Placeholder 2">
            <a:extLst>
              <a:ext uri="{FF2B5EF4-FFF2-40B4-BE49-F238E27FC236}">
                <a16:creationId xmlns:a16="http://schemas.microsoft.com/office/drawing/2014/main" id="{B74B1092-BED2-7896-3184-682A4AAB6ABD}"/>
              </a:ext>
            </a:extLst>
          </p:cNvPr>
          <p:cNvSpPr>
            <a:spLocks noGrp="1"/>
          </p:cNvSpPr>
          <p:nvPr>
            <p:ph type="body" idx="1"/>
          </p:nvPr>
        </p:nvSpPr>
        <p:spPr/>
        <p:txBody>
          <a:bodyPr/>
          <a:lstStyle/>
          <a:p>
            <a:pPr marL="228600" indent="-228600">
              <a:buFontTx/>
              <a:buAutoNum type="arabicPeriod"/>
              <a:defRPr/>
            </a:pPr>
            <a:r>
              <a:rPr lang="en-US" altLang="en-US" dirty="0">
                <a:latin typeface="Arial" panose="020B0604020202020204" pitchFamily="34" charset="0"/>
              </a:rPr>
              <a:t>Creates an empty dictionary named myD2.</a:t>
            </a:r>
          </a:p>
          <a:p>
            <a:pPr marL="228600" indent="-228600">
              <a:buFontTx/>
              <a:buAutoNum type="arabicPeriod"/>
              <a:defRPr/>
            </a:pPr>
            <a:r>
              <a:rPr lang="en-US" altLang="en-US" dirty="0">
                <a:latin typeface="Arial" panose="020B0604020202020204" pitchFamily="34" charset="0"/>
              </a:rPr>
              <a:t>Before these commands, the dictionary looked like this  </a:t>
            </a:r>
            <a:r>
              <a:rPr lang="en-US" dirty="0" err="1"/>
              <a:t>myD</a:t>
            </a:r>
            <a:r>
              <a:rPr lang="en-US" dirty="0"/>
              <a:t> = {0:"woods", 1:"park", 5:"orch"}</a:t>
            </a:r>
            <a:endParaRPr lang="en-US" altLang="en-US" dirty="0">
              <a:latin typeface="Arial" panose="020B0604020202020204" pitchFamily="34" charset="0"/>
            </a:endParaRPr>
          </a:p>
          <a:p>
            <a:pPr>
              <a:defRPr/>
            </a:pPr>
            <a:r>
              <a:rPr lang="en-US" altLang="en-US" dirty="0" err="1">
                <a:latin typeface="Arial" panose="020B0604020202020204" pitchFamily="34" charset="0"/>
              </a:rPr>
              <a:t>myD</a:t>
            </a:r>
            <a:r>
              <a:rPr lang="en-US" altLang="en-US" dirty="0">
                <a:latin typeface="Arial" panose="020B0604020202020204" pitchFamily="34" charset="0"/>
              </a:rPr>
              <a:t>[1] = "other" modified the item which has key 1</a:t>
            </a:r>
            <a:br>
              <a:rPr lang="en-US" altLang="en-US" dirty="0">
                <a:latin typeface="Arial" panose="020B0604020202020204" pitchFamily="34" charset="0"/>
              </a:rPr>
            </a:br>
            <a:r>
              <a:rPr lang="en-US" altLang="en-US" dirty="0" err="1">
                <a:latin typeface="Arial" panose="020B0604020202020204" pitchFamily="34" charset="0"/>
              </a:rPr>
              <a:t>myD</a:t>
            </a:r>
            <a:r>
              <a:rPr lang="en-US" altLang="en-US" dirty="0">
                <a:latin typeface="Arial" panose="020B0604020202020204" pitchFamily="34" charset="0"/>
              </a:rPr>
              <a:t>[3] = "lake” added a new item to the dictionary.</a:t>
            </a:r>
          </a:p>
          <a:p>
            <a:pPr marL="228600" indent="-228600">
              <a:buFont typeface="+mj-lt"/>
              <a:buAutoNum type="arabicPeriod" startAt="3"/>
              <a:defRPr/>
            </a:pPr>
            <a:r>
              <a:rPr lang="en-US" altLang="en-US" dirty="0" err="1">
                <a:latin typeface="Arial" panose="020B0604020202020204" pitchFamily="34" charset="0"/>
              </a:rPr>
              <a:t>myList</a:t>
            </a:r>
            <a:r>
              <a:rPr lang="en-US" altLang="en-US" dirty="0">
                <a:latin typeface="Arial" panose="020B0604020202020204" pitchFamily="34" charset="0"/>
              </a:rPr>
              <a:t>[2] is indexing into a list.  It returns the 3</a:t>
            </a:r>
            <a:r>
              <a:rPr lang="en-US" altLang="en-US" baseline="30000" dirty="0">
                <a:latin typeface="Arial" panose="020B0604020202020204" pitchFamily="34" charset="0"/>
              </a:rPr>
              <a:t>rd</a:t>
            </a:r>
            <a:r>
              <a:rPr lang="en-US" altLang="en-US" dirty="0">
                <a:latin typeface="Arial" panose="020B0604020202020204" pitchFamily="34" charset="0"/>
              </a:rPr>
              <a:t> item in the list.  </a:t>
            </a:r>
            <a:br>
              <a:rPr lang="en-US" altLang="en-US" dirty="0">
                <a:latin typeface="Arial" panose="020B0604020202020204" pitchFamily="34" charset="0"/>
              </a:rPr>
            </a:br>
            <a:r>
              <a:rPr lang="en-US" altLang="en-US" dirty="0" err="1">
                <a:latin typeface="Arial" panose="020B0604020202020204" pitchFamily="34" charset="0"/>
              </a:rPr>
              <a:t>myD</a:t>
            </a:r>
            <a:r>
              <a:rPr lang="en-US" altLang="en-US" dirty="0">
                <a:latin typeface="Arial" panose="020B0604020202020204" pitchFamily="34" charset="0"/>
              </a:rPr>
              <a:t>[2] returns the value of the dictionary item with key of 2.  But this dictionary doesn’t have one, so it returns an error.</a:t>
            </a:r>
          </a:p>
          <a:p>
            <a:pPr marL="228600" indent="-228600">
              <a:buFontTx/>
              <a:buAutoNum type="arabicPeriod" startAt="3"/>
              <a:defRPr/>
            </a:pPr>
            <a:r>
              <a:rPr lang="en-US" altLang="en-US" dirty="0" err="1">
                <a:latin typeface="Arial" panose="020B0604020202020204" pitchFamily="34" charset="0"/>
              </a:rPr>
              <a:t>myD</a:t>
            </a:r>
            <a:r>
              <a:rPr lang="en-US" altLang="en-US" dirty="0">
                <a:latin typeface="Arial" panose="020B0604020202020204" pitchFamily="34" charset="0"/>
              </a:rPr>
              <a:t>[“London”] = “Heathrow”</a:t>
            </a:r>
          </a:p>
          <a:p>
            <a:pPr marL="228600" indent="-228600">
              <a:buFontTx/>
              <a:buAutoNum type="arabicPeriod" startAt="3"/>
              <a:defRPr/>
            </a:pPr>
            <a:r>
              <a:rPr lang="en-US" altLang="en-US" dirty="0" err="1">
                <a:latin typeface="Arial" panose="020B0604020202020204" pitchFamily="34" charset="0"/>
              </a:rPr>
              <a:t>myD</a:t>
            </a:r>
            <a:r>
              <a:rPr lang="en-US" altLang="en-US" dirty="0">
                <a:latin typeface="Arial" panose="020B0604020202020204" pitchFamily="34" charset="0"/>
              </a:rPr>
              <a:t>[“beer”] =  ["Bass", "Corona", "</a:t>
            </a:r>
            <a:r>
              <a:rPr lang="en-US" altLang="en-US" dirty="0" err="1">
                <a:latin typeface="Arial" panose="020B0604020202020204" pitchFamily="34" charset="0"/>
              </a:rPr>
              <a:t>Dunkle</a:t>
            </a:r>
            <a:r>
              <a:rPr lang="en-US" altLang="en-US" dirty="0">
                <a:latin typeface="Arial" panose="020B0604020202020204" pitchFamily="34" charset="0"/>
              </a:rPr>
              <a:t>"] </a:t>
            </a:r>
          </a:p>
          <a:p>
            <a:pPr marL="228600" indent="-228600">
              <a:buFontTx/>
              <a:buAutoNum type="arabicPeriod" startAt="3"/>
              <a:defRPr/>
            </a:pPr>
            <a:r>
              <a:rPr lang="en-US" altLang="en-US" dirty="0" err="1">
                <a:latin typeface="Arial" panose="020B0604020202020204" pitchFamily="34" charset="0"/>
              </a:rPr>
              <a:t>myD</a:t>
            </a:r>
            <a:r>
              <a:rPr lang="en-US" altLang="en-US" dirty="0">
                <a:latin typeface="Arial" panose="020B0604020202020204" pitchFamily="34" charset="0"/>
              </a:rPr>
              <a:t>[“beer”].append(“Pale Ale”)</a:t>
            </a:r>
          </a:p>
          <a:p>
            <a:pPr marL="228600" indent="-228600">
              <a:buFontTx/>
              <a:buAutoNum type="arabicPeriod" startAt="3"/>
              <a:defRPr/>
            </a:pPr>
            <a:r>
              <a:rPr lang="en-US" altLang="en-US" dirty="0">
                <a:latin typeface="Arial" panose="020B0604020202020204" pitchFamily="34" charset="0"/>
              </a:rPr>
              <a:t>x = “5 </a:t>
            </a:r>
            <a:r>
              <a:rPr lang="en-US" altLang="en-US" dirty="0" err="1">
                <a:latin typeface="Arial" panose="020B0604020202020204" pitchFamily="34" charset="0"/>
              </a:rPr>
              <a:t>hrs</a:t>
            </a:r>
            <a:r>
              <a:rPr lang="en-US" altLang="en-US" dirty="0">
                <a:latin typeface="Arial" panose="020B0604020202020204" pitchFamily="34" charset="0"/>
              </a:rPr>
              <a:t>”</a:t>
            </a:r>
            <a:br>
              <a:rPr lang="en-US" altLang="en-US" dirty="0">
                <a:latin typeface="Arial" panose="020B0604020202020204" pitchFamily="34" charset="0"/>
              </a:rPr>
            </a:br>
            <a:r>
              <a:rPr lang="en-US" altLang="en-US" dirty="0" err="1">
                <a:latin typeface="Arial" panose="020B0604020202020204" pitchFamily="34" charset="0"/>
              </a:rPr>
              <a:t>myD</a:t>
            </a:r>
            <a:r>
              <a:rPr lang="en-US" altLang="en-US" dirty="0">
                <a:latin typeface="Arial" panose="020B0604020202020204" pitchFamily="34" charset="0"/>
              </a:rPr>
              <a:t>[“sleep”] = [x]</a:t>
            </a:r>
          </a:p>
        </p:txBody>
      </p:sp>
      <p:sp>
        <p:nvSpPr>
          <p:cNvPr id="15364" name="Slide Number Placeholder 3">
            <a:extLst>
              <a:ext uri="{FF2B5EF4-FFF2-40B4-BE49-F238E27FC236}">
                <a16:creationId xmlns:a16="http://schemas.microsoft.com/office/drawing/2014/main" id="{820DD8EE-839F-5F03-8689-16E69BD1E455}"/>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E5FF8BFE-FA00-4B56-A735-A2A083B77897}" type="slidenum">
              <a:rPr lang="en-US" altLang="en-US"/>
              <a:pPr>
                <a:spcBef>
                  <a:spcPct val="0"/>
                </a:spcBef>
              </a:pPr>
              <a:t>41</a:t>
            </a:fld>
            <a:endParaRPr lang="en-US"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43541"/>
                </a:solidFill>
                <a:effectLst/>
                <a:latin typeface="Söhne"/>
              </a:rPr>
              <a:t>Stumped?   Here are a few more!</a:t>
            </a:r>
          </a:p>
          <a:p>
            <a:endParaRPr lang="en-US" dirty="0"/>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3</a:t>
            </a:fld>
            <a:endParaRPr lang="en-US" altLang="en-US"/>
          </a:p>
        </p:txBody>
      </p:sp>
    </p:spTree>
    <p:extLst>
      <p:ext uri="{BB962C8B-B14F-4D97-AF65-F5344CB8AC3E}">
        <p14:creationId xmlns:p14="http://schemas.microsoft.com/office/powerpoint/2010/main" val="1875781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74151"/>
                </a:solidFill>
                <a:effectLst/>
                <a:latin typeface="Söhne"/>
              </a:rPr>
              <a:t>Geospatial data can be extensive and complex, involving numerous attributes and spatial information. Dictionaries offer efficient data storage and retrieval, allowing you to associate attributes and spatial data with feature IDs. Dictionaries making it easier to access, manipulate, and analyze this information.</a:t>
            </a:r>
            <a:endParaRPr lang="en-US" dirty="0"/>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4</a:t>
            </a:fld>
            <a:endParaRPr lang="en-US" altLang="en-US"/>
          </a:p>
        </p:txBody>
      </p:sp>
    </p:spTree>
    <p:extLst>
      <p:ext uri="{BB962C8B-B14F-4D97-AF65-F5344CB8AC3E}">
        <p14:creationId xmlns:p14="http://schemas.microsoft.com/office/powerpoint/2010/main" val="27737637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So how does this all work. Let's get into syntax.   Dictionary syntax is similar to list syntax, but there are some important differences.   Let's dip back into list syntax to make sure we're all on the same page.</a:t>
            </a:r>
          </a:p>
          <a:p>
            <a:endParaRPr lang="en-US" dirty="0"/>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6</a:t>
            </a:fld>
            <a:endParaRPr lang="en-US" altLang="en-US"/>
          </a:p>
        </p:txBody>
      </p:sp>
    </p:spTree>
    <p:extLst>
      <p:ext uri="{BB962C8B-B14F-4D97-AF65-F5344CB8AC3E}">
        <p14:creationId xmlns:p14="http://schemas.microsoft.com/office/powerpoint/2010/main" val="31174659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ECDEFB-B395-6E2F-8090-7A48DDB724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6AAB2D-3F30-A67D-803F-D083B984EFF0}"/>
              </a:ext>
            </a:extLst>
          </p:cNvPr>
          <p:cNvSpPr>
            <a:spLocks noGrp="1"/>
          </p:cNvSpPr>
          <p:nvPr>
            <p:ph type="body" idx="1"/>
          </p:nvPr>
        </p:nvSpPr>
        <p:spPr/>
        <p:txBody>
          <a:bodyPr/>
          <a:lstStyle/>
          <a:p>
            <a:pPr>
              <a:defRPr/>
            </a:pPr>
            <a:r>
              <a:rPr lang="en-US" dirty="0">
                <a:ea typeface="ＭＳ Ｐゴシック" charset="0"/>
                <a:cs typeface="+mn-cs"/>
              </a:rPr>
              <a:t>As a quick refresher, write down a line of code for each of these 5 tasks.  </a:t>
            </a:r>
          </a:p>
          <a:p>
            <a:pPr>
              <a:defRPr/>
            </a:pPr>
            <a:endParaRPr lang="en-US" dirty="0">
              <a:ea typeface="ＭＳ Ｐゴシック" charset="0"/>
              <a:cs typeface="+mn-cs"/>
            </a:endParaRPr>
          </a:p>
          <a:p>
            <a:pPr>
              <a:defRPr/>
            </a:pPr>
            <a:r>
              <a:rPr lang="en-US" dirty="0">
                <a:ea typeface="ＭＳ Ｐゴシック" charset="0"/>
                <a:cs typeface="+mn-cs"/>
              </a:rPr>
              <a:t>Create an empty list, </a:t>
            </a:r>
            <a:r>
              <a:rPr lang="en-US" dirty="0" err="1">
                <a:ea typeface="ＭＳ Ｐゴシック" charset="0"/>
                <a:cs typeface="+mn-cs"/>
              </a:rPr>
              <a:t>mylist</a:t>
            </a:r>
            <a:r>
              <a:rPr lang="en-US" dirty="0">
                <a:ea typeface="ＭＳ Ｐゴシック" charset="0"/>
                <a:cs typeface="+mn-cs"/>
              </a:rPr>
              <a:t>; </a:t>
            </a:r>
          </a:p>
          <a:p>
            <a:pPr>
              <a:defRPr/>
            </a:pPr>
            <a:endParaRPr lang="en-US" dirty="0">
              <a:ea typeface="ＭＳ Ｐゴシック" charset="0"/>
              <a:cs typeface="+mn-cs"/>
            </a:endParaRPr>
          </a:p>
          <a:p>
            <a:pPr>
              <a:defRPr/>
            </a:pPr>
            <a:r>
              <a:rPr lang="en-US" dirty="0">
                <a:ea typeface="ＭＳ Ｐゴシック" charset="0"/>
                <a:cs typeface="+mn-cs"/>
              </a:rPr>
              <a:t>Append 8 and 5 to you new list.</a:t>
            </a:r>
          </a:p>
          <a:p>
            <a:pPr>
              <a:defRPr/>
            </a:pPr>
            <a:endParaRPr lang="en-US" dirty="0">
              <a:ea typeface="ＭＳ Ｐゴシック" charset="0"/>
              <a:cs typeface="+mn-cs"/>
            </a:endParaRPr>
          </a:p>
          <a:p>
            <a:pPr>
              <a:defRPr/>
            </a:pPr>
            <a:r>
              <a:rPr lang="en-US" dirty="0">
                <a:ea typeface="ＭＳ Ｐゴシック" charset="0"/>
                <a:cs typeface="+mn-cs"/>
              </a:rPr>
              <a:t>And so forth.  </a:t>
            </a:r>
          </a:p>
        </p:txBody>
      </p:sp>
      <p:sp>
        <p:nvSpPr>
          <p:cNvPr id="5124" name="Slide Number Placeholder 3">
            <a:extLst>
              <a:ext uri="{FF2B5EF4-FFF2-40B4-BE49-F238E27FC236}">
                <a16:creationId xmlns:a16="http://schemas.microsoft.com/office/drawing/2014/main" id="{05BB9E7A-211A-5B5E-2151-77D8B6B7C355}"/>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1A260523-0663-434E-8092-6DEB033263BC}" type="slidenum">
              <a:rPr lang="en-US" altLang="en-US"/>
              <a:pPr>
                <a:spcBef>
                  <a:spcPct val="0"/>
                </a:spcBef>
              </a:pPr>
              <a:t>7</a:t>
            </a:fld>
            <a:endParaRPr lang="en-US"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ECDEFB-B395-6E2F-8090-7A48DDB724A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6AAB2D-3F30-A67D-803F-D083B984EFF0}"/>
              </a:ext>
            </a:extLst>
          </p:cNvPr>
          <p:cNvSpPr>
            <a:spLocks noGrp="1"/>
          </p:cNvSpPr>
          <p:nvPr>
            <p:ph type="body" idx="1"/>
          </p:nvPr>
        </p:nvSpPr>
        <p:spPr/>
        <p:txBody>
          <a:bodyPr/>
          <a:lstStyle/>
          <a:p>
            <a:pPr marL="514350" indent="-457200" eaLnBrk="1" hangingPunct="1">
              <a:buFont typeface="+mj-lt"/>
              <a:buAutoNum type="arabicPeriod"/>
              <a:defRPr/>
            </a:pPr>
            <a:r>
              <a:rPr lang="en-US" sz="1600" dirty="0">
                <a:ea typeface="ＭＳ Ｐゴシック" charset="0"/>
                <a:cs typeface="+mn-cs"/>
              </a:rPr>
              <a:t>Create an empty Python list named </a:t>
            </a:r>
            <a:r>
              <a:rPr lang="en-US" sz="1600" dirty="0" err="1">
                <a:ea typeface="ＭＳ Ｐゴシック" charset="0"/>
                <a:cs typeface="+mn-cs"/>
              </a:rPr>
              <a:t>mylist</a:t>
            </a:r>
            <a:r>
              <a:rPr lang="en-US" sz="1600" dirty="0">
                <a:ea typeface="ＭＳ Ｐゴシック" charset="0"/>
                <a:cs typeface="+mn-cs"/>
              </a:rPr>
              <a:t>.</a:t>
            </a:r>
            <a:br>
              <a:rPr lang="en-US" sz="1600" dirty="0">
                <a:ea typeface="ＭＳ Ｐゴシック" charset="0"/>
                <a:cs typeface="+mn-cs"/>
              </a:rPr>
            </a:br>
            <a:r>
              <a:rPr lang="en-US" sz="1600" dirty="0" err="1">
                <a:ea typeface="ＭＳ Ｐゴシック" charset="0"/>
                <a:cs typeface="+mn-cs"/>
              </a:rPr>
              <a:t>mylist</a:t>
            </a:r>
            <a:r>
              <a:rPr lang="en-US" sz="1600" dirty="0">
                <a:ea typeface="ＭＳ Ｐゴシック" charset="0"/>
                <a:cs typeface="+mn-cs"/>
              </a:rPr>
              <a:t> = [ ]</a:t>
            </a:r>
          </a:p>
          <a:p>
            <a:pPr marL="514350" indent="-457200" eaLnBrk="1" hangingPunct="1">
              <a:buFont typeface="+mj-lt"/>
              <a:buAutoNum type="arabicPeriod"/>
              <a:defRPr/>
            </a:pPr>
            <a:r>
              <a:rPr lang="en-US" sz="1600" dirty="0">
                <a:ea typeface="ＭＳ Ｐゴシック" charset="0"/>
                <a:cs typeface="+mn-cs"/>
              </a:rPr>
              <a:t>Append 8 and 5 to your new list.</a:t>
            </a:r>
            <a:br>
              <a:rPr lang="en-US" sz="1600" dirty="0">
                <a:ea typeface="ＭＳ Ｐゴシック" charset="0"/>
                <a:cs typeface="+mn-cs"/>
              </a:rPr>
            </a:br>
            <a:r>
              <a:rPr lang="en-US" sz="1600" dirty="0" err="1">
                <a:ea typeface="ＭＳ Ｐゴシック" charset="0"/>
                <a:cs typeface="+mn-cs"/>
              </a:rPr>
              <a:t>mylist.append</a:t>
            </a:r>
            <a:r>
              <a:rPr lang="en-US" sz="1600" dirty="0">
                <a:ea typeface="ＭＳ Ｐゴシック" charset="0"/>
                <a:cs typeface="+mn-cs"/>
              </a:rPr>
              <a:t>(8)</a:t>
            </a:r>
            <a:br>
              <a:rPr lang="en-US" sz="1600" dirty="0">
                <a:ea typeface="ＭＳ Ｐゴシック" charset="0"/>
                <a:cs typeface="+mn-cs"/>
              </a:rPr>
            </a:br>
            <a:r>
              <a:rPr lang="en-US" sz="1600" dirty="0" err="1">
                <a:ea typeface="ＭＳ Ｐゴシック" charset="0"/>
                <a:cs typeface="+mn-cs"/>
              </a:rPr>
              <a:t>mylist.append</a:t>
            </a:r>
            <a:r>
              <a:rPr lang="en-US" sz="1600" dirty="0">
                <a:ea typeface="ＭＳ Ｐゴシック" charset="0"/>
                <a:cs typeface="+mn-cs"/>
              </a:rPr>
              <a:t>(5)</a:t>
            </a:r>
          </a:p>
          <a:p>
            <a:pPr marL="57150" eaLnBrk="1" hangingPunct="1">
              <a:buFont typeface="+mj-lt"/>
              <a:buNone/>
              <a:defRPr/>
            </a:pPr>
            <a:r>
              <a:rPr lang="en-US" sz="1600" dirty="0">
                <a:ea typeface="ＭＳ Ｐゴシック" charset="0"/>
                <a:cs typeface="+mn-cs"/>
              </a:rPr>
              <a:t>            --or– </a:t>
            </a:r>
            <a:br>
              <a:rPr lang="en-US" sz="1600" dirty="0">
                <a:ea typeface="ＭＳ Ｐゴシック" charset="0"/>
                <a:cs typeface="+mn-cs"/>
              </a:rPr>
            </a:br>
            <a:r>
              <a:rPr lang="en-US" sz="1600" dirty="0">
                <a:ea typeface="ＭＳ Ｐゴシック" charset="0"/>
                <a:cs typeface="+mn-cs"/>
              </a:rPr>
              <a:t>            </a:t>
            </a:r>
            <a:r>
              <a:rPr lang="en-US" sz="1600" dirty="0" err="1">
                <a:ea typeface="ＭＳ Ｐゴシック" charset="0"/>
                <a:cs typeface="+mn-cs"/>
              </a:rPr>
              <a:t>mylist.extend</a:t>
            </a:r>
            <a:r>
              <a:rPr lang="en-US" sz="1600" dirty="0">
                <a:ea typeface="ＭＳ Ｐゴシック" charset="0"/>
                <a:cs typeface="+mn-cs"/>
              </a:rPr>
              <a:t>([8, 5])</a:t>
            </a:r>
          </a:p>
          <a:p>
            <a:pPr marL="514350" indent="-457200" eaLnBrk="1" hangingPunct="1">
              <a:buFont typeface="+mj-lt"/>
              <a:buAutoNum type="arabicPeriod" startAt="3"/>
              <a:defRPr/>
            </a:pPr>
            <a:r>
              <a:rPr lang="en-US" sz="1600" dirty="0">
                <a:ea typeface="ＭＳ Ｐゴシック" charset="0"/>
                <a:cs typeface="+mn-cs"/>
              </a:rPr>
              <a:t>Set x to the second item in your list by using list indexing.</a:t>
            </a:r>
            <a:br>
              <a:rPr lang="en-US" sz="1600" dirty="0">
                <a:ea typeface="ＭＳ Ｐゴシック" charset="0"/>
                <a:cs typeface="+mn-cs"/>
              </a:rPr>
            </a:br>
            <a:r>
              <a:rPr lang="en-US" sz="1600" dirty="0">
                <a:ea typeface="ＭＳ Ｐゴシック" charset="0"/>
                <a:cs typeface="+mn-cs"/>
              </a:rPr>
              <a:t>x = </a:t>
            </a:r>
            <a:r>
              <a:rPr lang="en-US" sz="1600" dirty="0" err="1">
                <a:ea typeface="ＭＳ Ｐゴシック" charset="0"/>
                <a:cs typeface="+mn-cs"/>
              </a:rPr>
              <a:t>mylist</a:t>
            </a:r>
            <a:r>
              <a:rPr lang="en-US" sz="1600" dirty="0">
                <a:ea typeface="ＭＳ Ｐゴシック" charset="0"/>
                <a:cs typeface="+mn-cs"/>
              </a:rPr>
              <a:t>[1]</a:t>
            </a:r>
          </a:p>
          <a:p>
            <a:pPr marL="514350" indent="-457200" eaLnBrk="1" hangingPunct="1">
              <a:buFont typeface="+mj-lt"/>
              <a:buAutoNum type="arabicPeriod" startAt="3"/>
              <a:defRPr/>
            </a:pPr>
            <a:r>
              <a:rPr lang="en-US" sz="1600" dirty="0">
                <a:ea typeface="ＭＳ Ｐゴシック" charset="0"/>
                <a:cs typeface="+mn-cs"/>
              </a:rPr>
              <a:t>Check if 3 is in your list.</a:t>
            </a:r>
            <a:br>
              <a:rPr lang="en-US" sz="1600" dirty="0">
                <a:ea typeface="ＭＳ Ｐゴシック" charset="0"/>
                <a:cs typeface="+mn-cs"/>
              </a:rPr>
            </a:br>
            <a:r>
              <a:rPr lang="en-US" sz="1600" dirty="0">
                <a:ea typeface="ＭＳ Ｐゴシック" charset="0"/>
                <a:cs typeface="+mn-cs"/>
              </a:rPr>
              <a:t>3 in </a:t>
            </a:r>
            <a:r>
              <a:rPr lang="en-US" sz="1600" dirty="0" err="1">
                <a:ea typeface="ＭＳ Ｐゴシック" charset="0"/>
                <a:cs typeface="+mn-cs"/>
              </a:rPr>
              <a:t>mylist</a:t>
            </a:r>
            <a:endParaRPr lang="en-US" sz="1600" dirty="0">
              <a:ea typeface="ＭＳ Ｐゴシック" charset="0"/>
              <a:cs typeface="+mn-cs"/>
            </a:endParaRPr>
          </a:p>
          <a:p>
            <a:pPr marL="514350" indent="-457200" eaLnBrk="1" hangingPunct="1">
              <a:buFont typeface="+mj-lt"/>
              <a:buAutoNum type="arabicPeriod" startAt="3"/>
              <a:defRPr/>
            </a:pPr>
            <a:r>
              <a:rPr lang="en-US" sz="1600" dirty="0">
                <a:ea typeface="ＭＳ Ｐゴシック" charset="0"/>
                <a:cs typeface="+mn-cs"/>
              </a:rPr>
              <a:t>Loop through your list and print each item.</a:t>
            </a:r>
            <a:br>
              <a:rPr lang="en-US" sz="1600" dirty="0">
                <a:ea typeface="ＭＳ Ｐゴシック" charset="0"/>
                <a:cs typeface="+mn-cs"/>
              </a:rPr>
            </a:br>
            <a:r>
              <a:rPr lang="en-US" sz="1600" dirty="0">
                <a:ea typeface="ＭＳ Ｐゴシック" charset="0"/>
                <a:cs typeface="+mn-cs"/>
              </a:rPr>
              <a:t>for item in </a:t>
            </a:r>
            <a:r>
              <a:rPr lang="en-US" sz="1600" dirty="0" err="1">
                <a:ea typeface="ＭＳ Ｐゴシック" charset="0"/>
                <a:cs typeface="+mn-cs"/>
              </a:rPr>
              <a:t>mylist</a:t>
            </a:r>
            <a:r>
              <a:rPr lang="en-US" sz="1600" dirty="0">
                <a:ea typeface="ＭＳ Ｐゴシック" charset="0"/>
                <a:cs typeface="+mn-cs"/>
              </a:rPr>
              <a:t>:</a:t>
            </a:r>
          </a:p>
          <a:p>
            <a:pPr marL="57150" eaLnBrk="1" hangingPunct="1">
              <a:defRPr/>
            </a:pPr>
            <a:r>
              <a:rPr lang="en-US" sz="1600" dirty="0">
                <a:ea typeface="ＭＳ Ｐゴシック" charset="0"/>
                <a:cs typeface="+mn-cs"/>
              </a:rPr>
              <a:t>               print(item)</a:t>
            </a:r>
          </a:p>
          <a:p>
            <a:pPr>
              <a:defRPr/>
            </a:pPr>
            <a:endParaRPr lang="en-US" dirty="0">
              <a:ea typeface="ＭＳ Ｐゴシック" charset="0"/>
              <a:cs typeface="+mn-cs"/>
            </a:endParaRPr>
          </a:p>
        </p:txBody>
      </p:sp>
      <p:sp>
        <p:nvSpPr>
          <p:cNvPr id="5124" name="Slide Number Placeholder 3">
            <a:extLst>
              <a:ext uri="{FF2B5EF4-FFF2-40B4-BE49-F238E27FC236}">
                <a16:creationId xmlns:a16="http://schemas.microsoft.com/office/drawing/2014/main" id="{05BB9E7A-211A-5B5E-2151-77D8B6B7C355}"/>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spcBef>
                <a:spcPct val="30000"/>
              </a:spcBef>
              <a:defRPr sz="1200">
                <a:solidFill>
                  <a:schemeClr val="tx1"/>
                </a:solidFill>
                <a:latin typeface="Arial" panose="020B0604020202020204" pitchFamily="34" charset="0"/>
                <a:ea typeface="MS PGothic" panose="020B0600070205080204" pitchFamily="34" charset="-128"/>
              </a:defRPr>
            </a:lvl1pPr>
            <a:lvl2pPr marL="742950" indent="-285750">
              <a:spcBef>
                <a:spcPct val="30000"/>
              </a:spcBef>
              <a:defRPr sz="1200">
                <a:solidFill>
                  <a:schemeClr val="tx1"/>
                </a:solidFill>
                <a:latin typeface="Arial" panose="020B0604020202020204" pitchFamily="34" charset="0"/>
                <a:ea typeface="MS PGothic" panose="020B0600070205080204" pitchFamily="34" charset="-128"/>
              </a:defRPr>
            </a:lvl2pPr>
            <a:lvl3pPr marL="1143000" indent="-228600">
              <a:spcBef>
                <a:spcPct val="30000"/>
              </a:spcBef>
              <a:defRPr sz="1200">
                <a:solidFill>
                  <a:schemeClr val="tx1"/>
                </a:solidFill>
                <a:latin typeface="Arial" panose="020B0604020202020204" pitchFamily="34" charset="0"/>
                <a:ea typeface="MS PGothic" panose="020B0600070205080204" pitchFamily="34" charset="-128"/>
              </a:defRPr>
            </a:lvl3pPr>
            <a:lvl4pPr marL="1600200" indent="-228600">
              <a:spcBef>
                <a:spcPct val="30000"/>
              </a:spcBef>
              <a:defRPr sz="1200">
                <a:solidFill>
                  <a:schemeClr val="tx1"/>
                </a:solidFill>
                <a:latin typeface="Arial" panose="020B0604020202020204" pitchFamily="34" charset="0"/>
                <a:ea typeface="MS PGothic" panose="020B0600070205080204" pitchFamily="34" charset="-128"/>
              </a:defRPr>
            </a:lvl4pPr>
            <a:lvl5pPr marL="2057400" indent="-228600">
              <a:spcBef>
                <a:spcPct val="30000"/>
              </a:spcBef>
              <a:defRPr sz="12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MS PGothic" panose="020B0600070205080204" pitchFamily="34" charset="-128"/>
              </a:defRPr>
            </a:lvl9pPr>
          </a:lstStyle>
          <a:p>
            <a:pPr>
              <a:spcBef>
                <a:spcPct val="0"/>
              </a:spcBef>
            </a:pPr>
            <a:fld id="{1A260523-0663-434E-8092-6DEB033263BC}" type="slidenum">
              <a:rPr lang="en-US" altLang="en-US"/>
              <a:pPr>
                <a:spcBef>
                  <a:spcPct val="0"/>
                </a:spcBef>
              </a:pPr>
              <a:t>8</a:t>
            </a:fld>
            <a:endParaRPr lang="en-US" altLang="en-US"/>
          </a:p>
        </p:txBody>
      </p:sp>
    </p:spTree>
    <p:extLst>
      <p:ext uri="{BB962C8B-B14F-4D97-AF65-F5344CB8AC3E}">
        <p14:creationId xmlns:p14="http://schemas.microsoft.com/office/powerpoint/2010/main" val="16611856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create an empty dictionary, you use curly braces instead of square braces. </a:t>
            </a:r>
          </a:p>
          <a:p>
            <a:endParaRPr lang="en-US" dirty="0"/>
          </a:p>
          <a:p>
            <a:r>
              <a:rPr lang="en-US" dirty="0"/>
              <a:t>Here's what it looks like to create a dictionary with two items.</a:t>
            </a:r>
          </a:p>
          <a:p>
            <a:endParaRPr lang="en-US" dirty="0"/>
          </a:p>
          <a:p>
            <a:r>
              <a:rPr lang="en-US" dirty="0"/>
              <a:t>Now we know how to create a dictionary</a:t>
            </a:r>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10</a:t>
            </a:fld>
            <a:endParaRPr lang="en-US" altLang="en-US"/>
          </a:p>
        </p:txBody>
      </p:sp>
    </p:spTree>
    <p:extLst>
      <p:ext uri="{BB962C8B-B14F-4D97-AF65-F5344CB8AC3E}">
        <p14:creationId xmlns:p14="http://schemas.microsoft.com/office/powerpoint/2010/main" val="3718768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a:defRPr/>
            </a:pPr>
            <a:fld id="{E1E05847-A66E-4FA7-BF64-34773B9A7285}" type="slidenum">
              <a:rPr lang="en-US" altLang="en-US" smtClean="0"/>
              <a:pPr>
                <a:defRPr/>
              </a:pPr>
              <a:t>11</a:t>
            </a:fld>
            <a:endParaRPr lang="en-US" altLang="en-US"/>
          </a:p>
        </p:txBody>
      </p:sp>
    </p:spTree>
    <p:extLst>
      <p:ext uri="{BB962C8B-B14F-4D97-AF65-F5344CB8AC3E}">
        <p14:creationId xmlns:p14="http://schemas.microsoft.com/office/powerpoint/2010/main" val="2548439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lvl1pPr>
              <a:defRPr>
                <a:solidFill>
                  <a:schemeClr val="accent2">
                    <a:lumMod val="75000"/>
                  </a:schemeClr>
                </a:solidFill>
                <a:effectLst/>
                <a:latin typeface="+mn-lt"/>
              </a:defRPr>
            </a:lvl1p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a:extLst>
              <a:ext uri="{FF2B5EF4-FFF2-40B4-BE49-F238E27FC236}">
                <a16:creationId xmlns:a16="http://schemas.microsoft.com/office/drawing/2014/main" id="{EC77FB13-1540-BEA0-89B7-46263C85B06A}"/>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162C53E-008E-951C-F124-5F4AF281B94F}"/>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64DED9E6-6FDB-800B-5104-E6A68643EBA6}"/>
              </a:ext>
            </a:extLst>
          </p:cNvPr>
          <p:cNvSpPr>
            <a:spLocks noGrp="1" noChangeArrowheads="1"/>
          </p:cNvSpPr>
          <p:nvPr>
            <p:ph type="sldNum" sz="quarter" idx="12"/>
          </p:nvPr>
        </p:nvSpPr>
        <p:spPr>
          <a:ln/>
        </p:spPr>
        <p:txBody>
          <a:bodyPr/>
          <a:lstStyle>
            <a:lvl1pPr>
              <a:defRPr/>
            </a:lvl1pPr>
          </a:lstStyle>
          <a:p>
            <a:pPr>
              <a:defRPr/>
            </a:pPr>
            <a:fld id="{5B94333F-D408-4317-A4D0-BF5C135482F9}" type="slidenum">
              <a:rPr lang="en-US" altLang="en-US"/>
              <a:pPr>
                <a:defRPr/>
              </a:pPr>
              <a:t>‹#›</a:t>
            </a:fld>
            <a:endParaRPr lang="en-US" altLang="en-US"/>
          </a:p>
        </p:txBody>
      </p:sp>
    </p:spTree>
    <p:extLst>
      <p:ext uri="{BB962C8B-B14F-4D97-AF65-F5344CB8AC3E}">
        <p14:creationId xmlns:p14="http://schemas.microsoft.com/office/powerpoint/2010/main" val="19606958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A5C811D4-D259-407C-43FF-615D11D3C6F2}"/>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9A5E40F7-BCF5-A47E-55B4-B651D7472860}"/>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0AC9E30-A69D-F189-CDA2-F97353BA3D0F}"/>
              </a:ext>
            </a:extLst>
          </p:cNvPr>
          <p:cNvSpPr>
            <a:spLocks noGrp="1" noChangeArrowheads="1"/>
          </p:cNvSpPr>
          <p:nvPr>
            <p:ph type="sldNum" sz="quarter" idx="12"/>
          </p:nvPr>
        </p:nvSpPr>
        <p:spPr>
          <a:ln/>
        </p:spPr>
        <p:txBody>
          <a:bodyPr/>
          <a:lstStyle>
            <a:lvl1pPr>
              <a:defRPr/>
            </a:lvl1pPr>
          </a:lstStyle>
          <a:p>
            <a:pPr>
              <a:defRPr/>
            </a:pPr>
            <a:fld id="{28CF53D1-CF9A-43E5-AA90-D5D8DAD62D8C}" type="slidenum">
              <a:rPr lang="en-US" altLang="en-US"/>
              <a:pPr>
                <a:defRPr/>
              </a:pPr>
              <a:t>‹#›</a:t>
            </a:fld>
            <a:endParaRPr lang="en-US" altLang="en-US"/>
          </a:p>
        </p:txBody>
      </p:sp>
    </p:spTree>
    <p:extLst>
      <p:ext uri="{BB962C8B-B14F-4D97-AF65-F5344CB8AC3E}">
        <p14:creationId xmlns:p14="http://schemas.microsoft.com/office/powerpoint/2010/main" val="2772332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bg>
      <p:bgPr>
        <a:solidFill>
          <a:schemeClr val="bg1"/>
        </a:solidFill>
        <a:effectLst/>
      </p:bgPr>
    </p:bg>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67500" y="152400"/>
            <a:ext cx="2171700" cy="6172200"/>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152400" y="152400"/>
            <a:ext cx="6362700" cy="6172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ED6E9CF0-36FE-BBA7-E5AE-25C7E4B7F38C}"/>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F94AA41-8DFD-B0D2-6366-47549B90282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E632DFCB-B23B-C3EE-0534-B577D83B9B8D}"/>
              </a:ext>
            </a:extLst>
          </p:cNvPr>
          <p:cNvSpPr>
            <a:spLocks noGrp="1" noChangeArrowheads="1"/>
          </p:cNvSpPr>
          <p:nvPr>
            <p:ph type="sldNum" sz="quarter" idx="12"/>
          </p:nvPr>
        </p:nvSpPr>
        <p:spPr>
          <a:ln/>
        </p:spPr>
        <p:txBody>
          <a:bodyPr/>
          <a:lstStyle>
            <a:lvl1pPr>
              <a:defRPr/>
            </a:lvl1pPr>
          </a:lstStyle>
          <a:p>
            <a:pPr>
              <a:defRPr/>
            </a:pPr>
            <a:fld id="{A4257F64-D4FF-4F26-B604-620B0EB6FC0D}" type="slidenum">
              <a:rPr lang="en-US" altLang="en-US"/>
              <a:pPr>
                <a:defRPr/>
              </a:pPr>
              <a:t>‹#›</a:t>
            </a:fld>
            <a:endParaRPr lang="en-US" altLang="en-US"/>
          </a:p>
        </p:txBody>
      </p:sp>
    </p:spTree>
    <p:extLst>
      <p:ext uri="{BB962C8B-B14F-4D97-AF65-F5344CB8AC3E}">
        <p14:creationId xmlns:p14="http://schemas.microsoft.com/office/powerpoint/2010/main" val="4314449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2">
                    <a:lumMod val="75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a:extLst>
              <a:ext uri="{FF2B5EF4-FFF2-40B4-BE49-F238E27FC236}">
                <a16:creationId xmlns:a16="http://schemas.microsoft.com/office/drawing/2014/main" id="{368C9CD4-EF74-0E59-F8F4-063BBB1988CD}"/>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BA9A17EA-5706-14E5-4703-8AF15450678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17D57A26-6A12-6C15-314E-0DA152A851FB}"/>
              </a:ext>
            </a:extLst>
          </p:cNvPr>
          <p:cNvSpPr>
            <a:spLocks noGrp="1" noChangeArrowheads="1"/>
          </p:cNvSpPr>
          <p:nvPr>
            <p:ph type="sldNum" sz="quarter" idx="12"/>
          </p:nvPr>
        </p:nvSpPr>
        <p:spPr>
          <a:ln/>
        </p:spPr>
        <p:txBody>
          <a:bodyPr/>
          <a:lstStyle>
            <a:lvl1pPr>
              <a:defRPr/>
            </a:lvl1pPr>
          </a:lstStyle>
          <a:p>
            <a:pPr>
              <a:defRPr/>
            </a:pPr>
            <a:fld id="{F419D49E-10E2-412E-9C57-C78CE4466152}" type="slidenum">
              <a:rPr lang="en-US" altLang="en-US"/>
              <a:pPr>
                <a:defRPr/>
              </a:pPr>
              <a:t>‹#›</a:t>
            </a:fld>
            <a:endParaRPr lang="en-US" altLang="en-US"/>
          </a:p>
        </p:txBody>
      </p:sp>
    </p:spTree>
    <p:extLst>
      <p:ext uri="{BB962C8B-B14F-4D97-AF65-F5344CB8AC3E}">
        <p14:creationId xmlns:p14="http://schemas.microsoft.com/office/powerpoint/2010/main" val="37256008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a:extLst>
              <a:ext uri="{FF2B5EF4-FFF2-40B4-BE49-F238E27FC236}">
                <a16:creationId xmlns:a16="http://schemas.microsoft.com/office/drawing/2014/main" id="{BDDD95F6-91E9-32E1-9197-4AD12A56A1AB}"/>
              </a:ext>
            </a:extLst>
          </p:cNvPr>
          <p:cNvSpPr>
            <a:spLocks noGrp="1" noChangeArrowheads="1"/>
          </p:cNvSpPr>
          <p:nvPr>
            <p:ph type="dt" sz="half" idx="10"/>
          </p:nvPr>
        </p:nvSpPr>
        <p:spPr>
          <a:ln/>
        </p:spPr>
        <p:txBody>
          <a:bodyPr/>
          <a:lstStyle>
            <a:lvl1pPr>
              <a:defRPr/>
            </a:lvl1pPr>
          </a:lstStyle>
          <a:p>
            <a:pPr>
              <a:defRPr/>
            </a:pPr>
            <a:endParaRPr lang="en-US"/>
          </a:p>
        </p:txBody>
      </p:sp>
      <p:sp>
        <p:nvSpPr>
          <p:cNvPr id="5" name="Rectangle 5">
            <a:extLst>
              <a:ext uri="{FF2B5EF4-FFF2-40B4-BE49-F238E27FC236}">
                <a16:creationId xmlns:a16="http://schemas.microsoft.com/office/drawing/2014/main" id="{7E7CF6F7-F9B6-3B2B-6707-1F71D34DF068}"/>
              </a:ext>
            </a:extLst>
          </p:cNvPr>
          <p:cNvSpPr>
            <a:spLocks noGrp="1" noChangeArrowheads="1"/>
          </p:cNvSpPr>
          <p:nvPr>
            <p:ph type="ftr" sz="quarter" idx="11"/>
          </p:nvPr>
        </p:nvSpPr>
        <p:spPr>
          <a:ln/>
        </p:spPr>
        <p:txBody>
          <a:bodyPr/>
          <a:lstStyle>
            <a:lvl1pPr>
              <a:defRPr/>
            </a:lvl1pPr>
          </a:lstStyle>
          <a:p>
            <a:pPr>
              <a:defRPr/>
            </a:pPr>
            <a:endParaRPr lang="en-US"/>
          </a:p>
        </p:txBody>
      </p:sp>
      <p:sp>
        <p:nvSpPr>
          <p:cNvPr id="6" name="Rectangle 6">
            <a:extLst>
              <a:ext uri="{FF2B5EF4-FFF2-40B4-BE49-F238E27FC236}">
                <a16:creationId xmlns:a16="http://schemas.microsoft.com/office/drawing/2014/main" id="{B8D58361-D946-FBEE-A9E2-3F3F37B63082}"/>
              </a:ext>
            </a:extLst>
          </p:cNvPr>
          <p:cNvSpPr>
            <a:spLocks noGrp="1" noChangeArrowheads="1"/>
          </p:cNvSpPr>
          <p:nvPr>
            <p:ph type="sldNum" sz="quarter" idx="12"/>
          </p:nvPr>
        </p:nvSpPr>
        <p:spPr>
          <a:ln/>
        </p:spPr>
        <p:txBody>
          <a:bodyPr/>
          <a:lstStyle>
            <a:lvl1pPr>
              <a:defRPr/>
            </a:lvl1pPr>
          </a:lstStyle>
          <a:p>
            <a:pPr>
              <a:defRPr/>
            </a:pPr>
            <a:fld id="{2F4584F8-B9E3-42DE-B529-82AB755D72A0}" type="slidenum">
              <a:rPr lang="en-US" altLang="en-US"/>
              <a:pPr>
                <a:defRPr/>
              </a:pPr>
              <a:t>‹#›</a:t>
            </a:fld>
            <a:endParaRPr lang="en-US" altLang="en-US"/>
          </a:p>
        </p:txBody>
      </p:sp>
    </p:spTree>
    <p:extLst>
      <p:ext uri="{BB962C8B-B14F-4D97-AF65-F5344CB8AC3E}">
        <p14:creationId xmlns:p14="http://schemas.microsoft.com/office/powerpoint/2010/main" val="327284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52400" y="914400"/>
            <a:ext cx="426720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72000" y="914400"/>
            <a:ext cx="4267200" cy="5410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a:extLst>
              <a:ext uri="{FF2B5EF4-FFF2-40B4-BE49-F238E27FC236}">
                <a16:creationId xmlns:a16="http://schemas.microsoft.com/office/drawing/2014/main" id="{9FF33E23-3605-B8FC-484D-0112EB06EE1A}"/>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1731FC0A-0C31-AD2C-E570-9CAAA9C3952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F0B49858-4B4C-2C1C-0415-2CECEDB85D9E}"/>
              </a:ext>
            </a:extLst>
          </p:cNvPr>
          <p:cNvSpPr>
            <a:spLocks noGrp="1" noChangeArrowheads="1"/>
          </p:cNvSpPr>
          <p:nvPr>
            <p:ph type="sldNum" sz="quarter" idx="12"/>
          </p:nvPr>
        </p:nvSpPr>
        <p:spPr>
          <a:ln/>
        </p:spPr>
        <p:txBody>
          <a:bodyPr/>
          <a:lstStyle>
            <a:lvl1pPr>
              <a:defRPr/>
            </a:lvl1pPr>
          </a:lstStyle>
          <a:p>
            <a:pPr>
              <a:defRPr/>
            </a:pPr>
            <a:fld id="{17C7784C-E20A-4576-A533-75B1BF6F355E}" type="slidenum">
              <a:rPr lang="en-US" altLang="en-US"/>
              <a:pPr>
                <a:defRPr/>
              </a:pPr>
              <a:t>‹#›</a:t>
            </a:fld>
            <a:endParaRPr lang="en-US" altLang="en-US"/>
          </a:p>
        </p:txBody>
      </p:sp>
    </p:spTree>
    <p:extLst>
      <p:ext uri="{BB962C8B-B14F-4D97-AF65-F5344CB8AC3E}">
        <p14:creationId xmlns:p14="http://schemas.microsoft.com/office/powerpoint/2010/main" val="17826287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a:extLst>
              <a:ext uri="{FF2B5EF4-FFF2-40B4-BE49-F238E27FC236}">
                <a16:creationId xmlns:a16="http://schemas.microsoft.com/office/drawing/2014/main" id="{B5EA29D6-4DD4-1A79-2757-E0801B24ED11}"/>
              </a:ext>
            </a:extLst>
          </p:cNvPr>
          <p:cNvSpPr>
            <a:spLocks noGrp="1" noChangeArrowheads="1"/>
          </p:cNvSpPr>
          <p:nvPr>
            <p:ph type="dt" sz="half" idx="10"/>
          </p:nvPr>
        </p:nvSpPr>
        <p:spPr>
          <a:ln/>
        </p:spPr>
        <p:txBody>
          <a:bodyPr/>
          <a:lstStyle>
            <a:lvl1pPr>
              <a:defRPr/>
            </a:lvl1pPr>
          </a:lstStyle>
          <a:p>
            <a:pPr>
              <a:defRPr/>
            </a:pPr>
            <a:endParaRPr lang="en-US"/>
          </a:p>
        </p:txBody>
      </p:sp>
      <p:sp>
        <p:nvSpPr>
          <p:cNvPr id="8" name="Rectangle 5">
            <a:extLst>
              <a:ext uri="{FF2B5EF4-FFF2-40B4-BE49-F238E27FC236}">
                <a16:creationId xmlns:a16="http://schemas.microsoft.com/office/drawing/2014/main" id="{10897EFD-A8CD-47AF-09BB-19C13FB7AC17}"/>
              </a:ext>
            </a:extLst>
          </p:cNvPr>
          <p:cNvSpPr>
            <a:spLocks noGrp="1" noChangeArrowheads="1"/>
          </p:cNvSpPr>
          <p:nvPr>
            <p:ph type="ftr" sz="quarter" idx="11"/>
          </p:nvPr>
        </p:nvSpPr>
        <p:spPr>
          <a:ln/>
        </p:spPr>
        <p:txBody>
          <a:bodyPr/>
          <a:lstStyle>
            <a:lvl1pPr>
              <a:defRPr/>
            </a:lvl1pPr>
          </a:lstStyle>
          <a:p>
            <a:pPr>
              <a:defRPr/>
            </a:pPr>
            <a:endParaRPr lang="en-US"/>
          </a:p>
        </p:txBody>
      </p:sp>
      <p:sp>
        <p:nvSpPr>
          <p:cNvPr id="9" name="Rectangle 6">
            <a:extLst>
              <a:ext uri="{FF2B5EF4-FFF2-40B4-BE49-F238E27FC236}">
                <a16:creationId xmlns:a16="http://schemas.microsoft.com/office/drawing/2014/main" id="{41CDB2B7-E71F-FF68-AE9C-3B6EFBDAA2BA}"/>
              </a:ext>
            </a:extLst>
          </p:cNvPr>
          <p:cNvSpPr>
            <a:spLocks noGrp="1" noChangeArrowheads="1"/>
          </p:cNvSpPr>
          <p:nvPr>
            <p:ph type="sldNum" sz="quarter" idx="12"/>
          </p:nvPr>
        </p:nvSpPr>
        <p:spPr>
          <a:ln/>
        </p:spPr>
        <p:txBody>
          <a:bodyPr/>
          <a:lstStyle>
            <a:lvl1pPr>
              <a:defRPr/>
            </a:lvl1pPr>
          </a:lstStyle>
          <a:p>
            <a:pPr>
              <a:defRPr/>
            </a:pPr>
            <a:fld id="{A57B277A-CC96-4A88-ACA7-C220C62E116C}" type="slidenum">
              <a:rPr lang="en-US" altLang="en-US"/>
              <a:pPr>
                <a:defRPr/>
              </a:pPr>
              <a:t>‹#›</a:t>
            </a:fld>
            <a:endParaRPr lang="en-US" altLang="en-US"/>
          </a:p>
        </p:txBody>
      </p:sp>
    </p:spTree>
    <p:extLst>
      <p:ext uri="{BB962C8B-B14F-4D97-AF65-F5344CB8AC3E}">
        <p14:creationId xmlns:p14="http://schemas.microsoft.com/office/powerpoint/2010/main" val="29817921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2">
                    <a:lumMod val="75000"/>
                  </a:schemeClr>
                </a:solidFill>
              </a:defRPr>
            </a:lvl1pPr>
          </a:lstStyle>
          <a:p>
            <a:r>
              <a:rPr lang="en-US" dirty="0"/>
              <a:t>Click to edit Master title style</a:t>
            </a:r>
          </a:p>
        </p:txBody>
      </p:sp>
      <p:sp>
        <p:nvSpPr>
          <p:cNvPr id="3" name="Rectangle 4">
            <a:extLst>
              <a:ext uri="{FF2B5EF4-FFF2-40B4-BE49-F238E27FC236}">
                <a16:creationId xmlns:a16="http://schemas.microsoft.com/office/drawing/2014/main" id="{51EBA93E-8CB6-F2A4-D690-94AD284DDD3F}"/>
              </a:ext>
            </a:extLst>
          </p:cNvPr>
          <p:cNvSpPr>
            <a:spLocks noGrp="1" noChangeArrowheads="1"/>
          </p:cNvSpPr>
          <p:nvPr>
            <p:ph type="dt" sz="half" idx="10"/>
          </p:nvPr>
        </p:nvSpPr>
        <p:spPr>
          <a:ln/>
        </p:spPr>
        <p:txBody>
          <a:bodyPr/>
          <a:lstStyle>
            <a:lvl1pPr>
              <a:defRPr/>
            </a:lvl1pPr>
          </a:lstStyle>
          <a:p>
            <a:pPr>
              <a:defRPr/>
            </a:pPr>
            <a:endParaRPr lang="en-US"/>
          </a:p>
        </p:txBody>
      </p:sp>
      <p:sp>
        <p:nvSpPr>
          <p:cNvPr id="4" name="Rectangle 5">
            <a:extLst>
              <a:ext uri="{FF2B5EF4-FFF2-40B4-BE49-F238E27FC236}">
                <a16:creationId xmlns:a16="http://schemas.microsoft.com/office/drawing/2014/main" id="{D47AAFE9-E31E-B285-EBED-1AE242B718F6}"/>
              </a:ext>
            </a:extLst>
          </p:cNvPr>
          <p:cNvSpPr>
            <a:spLocks noGrp="1" noChangeArrowheads="1"/>
          </p:cNvSpPr>
          <p:nvPr>
            <p:ph type="ftr" sz="quarter" idx="11"/>
          </p:nvPr>
        </p:nvSpPr>
        <p:spPr>
          <a:ln/>
        </p:spPr>
        <p:txBody>
          <a:bodyPr/>
          <a:lstStyle>
            <a:lvl1pPr>
              <a:defRPr/>
            </a:lvl1pPr>
          </a:lstStyle>
          <a:p>
            <a:pPr>
              <a:defRPr/>
            </a:pPr>
            <a:endParaRPr lang="en-US"/>
          </a:p>
        </p:txBody>
      </p:sp>
      <p:sp>
        <p:nvSpPr>
          <p:cNvPr id="5" name="Rectangle 6">
            <a:extLst>
              <a:ext uri="{FF2B5EF4-FFF2-40B4-BE49-F238E27FC236}">
                <a16:creationId xmlns:a16="http://schemas.microsoft.com/office/drawing/2014/main" id="{E8949536-8051-9B66-01CF-10841382420E}"/>
              </a:ext>
            </a:extLst>
          </p:cNvPr>
          <p:cNvSpPr>
            <a:spLocks noGrp="1" noChangeArrowheads="1"/>
          </p:cNvSpPr>
          <p:nvPr>
            <p:ph type="sldNum" sz="quarter" idx="12"/>
          </p:nvPr>
        </p:nvSpPr>
        <p:spPr>
          <a:ln/>
        </p:spPr>
        <p:txBody>
          <a:bodyPr/>
          <a:lstStyle>
            <a:lvl1pPr>
              <a:defRPr/>
            </a:lvl1pPr>
          </a:lstStyle>
          <a:p>
            <a:pPr>
              <a:defRPr/>
            </a:pPr>
            <a:fld id="{3781355E-33C1-4A6D-B265-B334291B79F5}" type="slidenum">
              <a:rPr lang="en-US" altLang="en-US"/>
              <a:pPr>
                <a:defRPr/>
              </a:pPr>
              <a:t>‹#›</a:t>
            </a:fld>
            <a:endParaRPr lang="en-US" altLang="en-US"/>
          </a:p>
        </p:txBody>
      </p:sp>
    </p:spTree>
    <p:extLst>
      <p:ext uri="{BB962C8B-B14F-4D97-AF65-F5344CB8AC3E}">
        <p14:creationId xmlns:p14="http://schemas.microsoft.com/office/powerpoint/2010/main" val="1673526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bg1"/>
        </a:solidFill>
        <a:effectLst/>
      </p:bgPr>
    </p:bg>
    <p:spTree>
      <p:nvGrpSpPr>
        <p:cNvPr id="1" name=""/>
        <p:cNvGrpSpPr/>
        <p:nvPr/>
      </p:nvGrpSpPr>
      <p:grpSpPr>
        <a:xfrm>
          <a:off x="0" y="0"/>
          <a:ext cx="0" cy="0"/>
          <a:chOff x="0" y="0"/>
          <a:chExt cx="0" cy="0"/>
        </a:xfrm>
      </p:grpSpPr>
      <p:sp>
        <p:nvSpPr>
          <p:cNvPr id="2" name="Rectangle 4">
            <a:extLst>
              <a:ext uri="{FF2B5EF4-FFF2-40B4-BE49-F238E27FC236}">
                <a16:creationId xmlns:a16="http://schemas.microsoft.com/office/drawing/2014/main" id="{780CB986-EF5A-5631-48EC-43F8FF869E14}"/>
              </a:ext>
            </a:extLst>
          </p:cNvPr>
          <p:cNvSpPr>
            <a:spLocks noGrp="1" noChangeArrowheads="1"/>
          </p:cNvSpPr>
          <p:nvPr>
            <p:ph type="dt" sz="half" idx="10"/>
          </p:nvPr>
        </p:nvSpPr>
        <p:spPr>
          <a:ln/>
        </p:spPr>
        <p:txBody>
          <a:bodyPr/>
          <a:lstStyle>
            <a:lvl1pPr>
              <a:defRPr/>
            </a:lvl1pPr>
          </a:lstStyle>
          <a:p>
            <a:pPr>
              <a:defRPr/>
            </a:pPr>
            <a:endParaRPr lang="en-US"/>
          </a:p>
        </p:txBody>
      </p:sp>
      <p:sp>
        <p:nvSpPr>
          <p:cNvPr id="3" name="Rectangle 5">
            <a:extLst>
              <a:ext uri="{FF2B5EF4-FFF2-40B4-BE49-F238E27FC236}">
                <a16:creationId xmlns:a16="http://schemas.microsoft.com/office/drawing/2014/main" id="{6E0FD566-67B9-6103-2E05-1FA26A2DBBA2}"/>
              </a:ext>
            </a:extLst>
          </p:cNvPr>
          <p:cNvSpPr>
            <a:spLocks noGrp="1" noChangeArrowheads="1"/>
          </p:cNvSpPr>
          <p:nvPr>
            <p:ph type="ftr" sz="quarter" idx="11"/>
          </p:nvPr>
        </p:nvSpPr>
        <p:spPr>
          <a:ln/>
        </p:spPr>
        <p:txBody>
          <a:bodyPr/>
          <a:lstStyle>
            <a:lvl1pPr>
              <a:defRPr/>
            </a:lvl1pPr>
          </a:lstStyle>
          <a:p>
            <a:pPr>
              <a:defRPr/>
            </a:pPr>
            <a:endParaRPr lang="en-US"/>
          </a:p>
        </p:txBody>
      </p:sp>
      <p:sp>
        <p:nvSpPr>
          <p:cNvPr id="4" name="Rectangle 6">
            <a:extLst>
              <a:ext uri="{FF2B5EF4-FFF2-40B4-BE49-F238E27FC236}">
                <a16:creationId xmlns:a16="http://schemas.microsoft.com/office/drawing/2014/main" id="{8385A35B-504A-56B4-DCF1-FA9817E4BB68}"/>
              </a:ext>
            </a:extLst>
          </p:cNvPr>
          <p:cNvSpPr>
            <a:spLocks noGrp="1" noChangeArrowheads="1"/>
          </p:cNvSpPr>
          <p:nvPr>
            <p:ph type="sldNum" sz="quarter" idx="12"/>
          </p:nvPr>
        </p:nvSpPr>
        <p:spPr>
          <a:ln/>
        </p:spPr>
        <p:txBody>
          <a:bodyPr/>
          <a:lstStyle>
            <a:lvl1pPr>
              <a:defRPr/>
            </a:lvl1pPr>
          </a:lstStyle>
          <a:p>
            <a:pPr>
              <a:defRPr/>
            </a:pPr>
            <a:fld id="{E2F57839-9B8B-4495-9B5F-8A172D2E1D58}" type="slidenum">
              <a:rPr lang="en-US" altLang="en-US"/>
              <a:pPr>
                <a:defRPr/>
              </a:pPr>
              <a:t>‹#›</a:t>
            </a:fld>
            <a:endParaRPr lang="en-US" altLang="en-US"/>
          </a:p>
        </p:txBody>
      </p:sp>
    </p:spTree>
    <p:extLst>
      <p:ext uri="{BB962C8B-B14F-4D97-AF65-F5344CB8AC3E}">
        <p14:creationId xmlns:p14="http://schemas.microsoft.com/office/powerpoint/2010/main" val="815220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7360DEDE-E9A4-9C2A-07E4-C71F7FE1A321}"/>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099AB4C6-C27B-D680-2460-FA97AD628525}"/>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40DE0659-2BD8-264A-4BAA-DB684FCEF2E8}"/>
              </a:ext>
            </a:extLst>
          </p:cNvPr>
          <p:cNvSpPr>
            <a:spLocks noGrp="1" noChangeArrowheads="1"/>
          </p:cNvSpPr>
          <p:nvPr>
            <p:ph type="sldNum" sz="quarter" idx="12"/>
          </p:nvPr>
        </p:nvSpPr>
        <p:spPr>
          <a:ln/>
        </p:spPr>
        <p:txBody>
          <a:bodyPr/>
          <a:lstStyle>
            <a:lvl1pPr>
              <a:defRPr/>
            </a:lvl1pPr>
          </a:lstStyle>
          <a:p>
            <a:pPr>
              <a:defRPr/>
            </a:pPr>
            <a:fld id="{89B045BC-5C0F-46AB-9392-C605D9C0CA97}" type="slidenum">
              <a:rPr lang="en-US" altLang="en-US"/>
              <a:pPr>
                <a:defRPr/>
              </a:pPr>
              <a:t>‹#›</a:t>
            </a:fld>
            <a:endParaRPr lang="en-US" altLang="en-US"/>
          </a:p>
        </p:txBody>
      </p:sp>
    </p:spTree>
    <p:extLst>
      <p:ext uri="{BB962C8B-B14F-4D97-AF65-F5344CB8AC3E}">
        <p14:creationId xmlns:p14="http://schemas.microsoft.com/office/powerpoint/2010/main" val="18238019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a:extLst>
              <a:ext uri="{FF2B5EF4-FFF2-40B4-BE49-F238E27FC236}">
                <a16:creationId xmlns:a16="http://schemas.microsoft.com/office/drawing/2014/main" id="{6AA7A552-63C4-5636-C7F3-F8805F5877F6}"/>
              </a:ext>
            </a:extLst>
          </p:cNvPr>
          <p:cNvSpPr>
            <a:spLocks noGrp="1" noChangeArrowheads="1"/>
          </p:cNvSpPr>
          <p:nvPr>
            <p:ph type="dt" sz="half" idx="10"/>
          </p:nvPr>
        </p:nvSpPr>
        <p:spPr>
          <a:ln/>
        </p:spPr>
        <p:txBody>
          <a:bodyPr/>
          <a:lstStyle>
            <a:lvl1pPr>
              <a:defRPr/>
            </a:lvl1pPr>
          </a:lstStyle>
          <a:p>
            <a:pPr>
              <a:defRPr/>
            </a:pPr>
            <a:endParaRPr lang="en-US"/>
          </a:p>
        </p:txBody>
      </p:sp>
      <p:sp>
        <p:nvSpPr>
          <p:cNvPr id="6" name="Rectangle 5">
            <a:extLst>
              <a:ext uri="{FF2B5EF4-FFF2-40B4-BE49-F238E27FC236}">
                <a16:creationId xmlns:a16="http://schemas.microsoft.com/office/drawing/2014/main" id="{6E6E47FE-B7BB-7269-DE52-C26B8C6329DC}"/>
              </a:ext>
            </a:extLst>
          </p:cNvPr>
          <p:cNvSpPr>
            <a:spLocks noGrp="1" noChangeArrowheads="1"/>
          </p:cNvSpPr>
          <p:nvPr>
            <p:ph type="ftr" sz="quarter" idx="11"/>
          </p:nvPr>
        </p:nvSpPr>
        <p:spPr>
          <a:ln/>
        </p:spPr>
        <p:txBody>
          <a:bodyPr/>
          <a:lstStyle>
            <a:lvl1pPr>
              <a:defRPr/>
            </a:lvl1pPr>
          </a:lstStyle>
          <a:p>
            <a:pPr>
              <a:defRPr/>
            </a:pPr>
            <a:endParaRPr lang="en-US"/>
          </a:p>
        </p:txBody>
      </p:sp>
      <p:sp>
        <p:nvSpPr>
          <p:cNvPr id="7" name="Rectangle 6">
            <a:extLst>
              <a:ext uri="{FF2B5EF4-FFF2-40B4-BE49-F238E27FC236}">
                <a16:creationId xmlns:a16="http://schemas.microsoft.com/office/drawing/2014/main" id="{3B134FC6-460F-D45A-D6E4-DF82D0EBD7F9}"/>
              </a:ext>
            </a:extLst>
          </p:cNvPr>
          <p:cNvSpPr>
            <a:spLocks noGrp="1" noChangeArrowheads="1"/>
          </p:cNvSpPr>
          <p:nvPr>
            <p:ph type="sldNum" sz="quarter" idx="12"/>
          </p:nvPr>
        </p:nvSpPr>
        <p:spPr>
          <a:ln/>
        </p:spPr>
        <p:txBody>
          <a:bodyPr/>
          <a:lstStyle>
            <a:lvl1pPr>
              <a:defRPr/>
            </a:lvl1pPr>
          </a:lstStyle>
          <a:p>
            <a:pPr>
              <a:defRPr/>
            </a:pPr>
            <a:fld id="{BBE4D905-E618-4502-97AD-F406280E9250}" type="slidenum">
              <a:rPr lang="en-US" altLang="en-US"/>
              <a:pPr>
                <a:defRPr/>
              </a:pPr>
              <a:t>‹#›</a:t>
            </a:fld>
            <a:endParaRPr lang="en-US" altLang="en-US"/>
          </a:p>
        </p:txBody>
      </p:sp>
    </p:spTree>
    <p:extLst>
      <p:ext uri="{BB962C8B-B14F-4D97-AF65-F5344CB8AC3E}">
        <p14:creationId xmlns:p14="http://schemas.microsoft.com/office/powerpoint/2010/main" val="7069482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D1EDE62E-C15A-517B-F3BE-58C92637C483}"/>
              </a:ext>
            </a:extLst>
          </p:cNvPr>
          <p:cNvSpPr>
            <a:spLocks noGrp="1" noChangeArrowheads="1"/>
          </p:cNvSpPr>
          <p:nvPr>
            <p:ph type="title"/>
          </p:nvPr>
        </p:nvSpPr>
        <p:spPr bwMode="auto">
          <a:xfrm>
            <a:off x="155448" y="192024"/>
            <a:ext cx="800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en-US" dirty="0"/>
              <a:t>Click to edit Master title style</a:t>
            </a:r>
          </a:p>
        </p:txBody>
      </p:sp>
      <p:sp>
        <p:nvSpPr>
          <p:cNvPr id="1027" name="Rectangle 3">
            <a:extLst>
              <a:ext uri="{FF2B5EF4-FFF2-40B4-BE49-F238E27FC236}">
                <a16:creationId xmlns:a16="http://schemas.microsoft.com/office/drawing/2014/main" id="{A38870A5-8B23-6F8B-CB85-29F1FFE398BA}"/>
              </a:ext>
            </a:extLst>
          </p:cNvPr>
          <p:cNvSpPr>
            <a:spLocks noGrp="1" noChangeArrowheads="1"/>
          </p:cNvSpPr>
          <p:nvPr>
            <p:ph type="body" idx="1"/>
          </p:nvPr>
        </p:nvSpPr>
        <p:spPr bwMode="auto">
          <a:xfrm>
            <a:off x="152400" y="914400"/>
            <a:ext cx="8686800" cy="5410200"/>
          </a:xfrm>
          <a:prstGeom prst="rect">
            <a:avLst/>
          </a:prstGeom>
          <a:noFill/>
          <a:ln>
            <a:noFill/>
          </a:ln>
          <a:effec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a:extLst>
              <a:ext uri="{FF2B5EF4-FFF2-40B4-BE49-F238E27FC236}">
                <a16:creationId xmlns:a16="http://schemas.microsoft.com/office/drawing/2014/main" id="{5789E2D5-9884-753A-878C-65321179FF7C}"/>
              </a:ext>
            </a:extLst>
          </p:cNvPr>
          <p:cNvSpPr>
            <a:spLocks noGrp="1" noChangeArrowheads="1"/>
          </p:cNvSpPr>
          <p:nvPr>
            <p:ph type="dt" sz="half" idx="2"/>
          </p:nvPr>
        </p:nvSpPr>
        <p:spPr bwMode="auto">
          <a:xfrm>
            <a:off x="152400" y="6400800"/>
            <a:ext cx="2438400" cy="320675"/>
          </a:xfrm>
          <a:prstGeom prst="rect">
            <a:avLst/>
          </a:prstGeom>
          <a:noFill/>
          <a:ln>
            <a:noFill/>
          </a:ln>
          <a:effectLst/>
        </p:spPr>
        <p:txBody>
          <a:bodyPr vert="horz" wrap="square" lIns="91440" tIns="45720" rIns="91440" bIns="45720" numCol="1" anchor="t" anchorCtr="0" compatLnSpc="1">
            <a:prstTxWarp prst="textNoShape">
              <a:avLst/>
            </a:prstTxWarp>
          </a:bodyPr>
          <a:lstStyle>
            <a:lvl1pPr eaLnBrk="1" hangingPunct="1">
              <a:defRPr sz="1400">
                <a:solidFill>
                  <a:srgbClr val="008000"/>
                </a:solidFill>
                <a:latin typeface="Arial" charset="0"/>
                <a:ea typeface="+mn-ea"/>
                <a:cs typeface="+mn-cs"/>
              </a:defRPr>
            </a:lvl1pPr>
          </a:lstStyle>
          <a:p>
            <a:pPr>
              <a:defRPr/>
            </a:pPr>
            <a:endParaRPr lang="en-US"/>
          </a:p>
        </p:txBody>
      </p:sp>
      <p:sp>
        <p:nvSpPr>
          <p:cNvPr id="1029" name="Rectangle 5">
            <a:extLst>
              <a:ext uri="{FF2B5EF4-FFF2-40B4-BE49-F238E27FC236}">
                <a16:creationId xmlns:a16="http://schemas.microsoft.com/office/drawing/2014/main" id="{BE2829AD-B0C7-D4E8-C05D-217C0E477ED7}"/>
              </a:ext>
            </a:extLst>
          </p:cNvPr>
          <p:cNvSpPr>
            <a:spLocks noGrp="1" noChangeArrowheads="1"/>
          </p:cNvSpPr>
          <p:nvPr>
            <p:ph type="ftr" sz="quarter" idx="3"/>
          </p:nvPr>
        </p:nvSpPr>
        <p:spPr bwMode="auto">
          <a:xfrm>
            <a:off x="2667000" y="6400800"/>
            <a:ext cx="3810000" cy="3206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ctr" eaLnBrk="1" hangingPunct="1">
              <a:defRPr sz="1400">
                <a:solidFill>
                  <a:srgbClr val="008000"/>
                </a:solidFill>
                <a:latin typeface="Arial" charset="0"/>
                <a:ea typeface="+mn-ea"/>
                <a:cs typeface="+mn-cs"/>
              </a:defRPr>
            </a:lvl1pPr>
          </a:lstStyle>
          <a:p>
            <a:pPr>
              <a:defRPr/>
            </a:pPr>
            <a:endParaRPr lang="en-US"/>
          </a:p>
        </p:txBody>
      </p:sp>
      <p:sp>
        <p:nvSpPr>
          <p:cNvPr id="1030" name="Rectangle 6">
            <a:extLst>
              <a:ext uri="{FF2B5EF4-FFF2-40B4-BE49-F238E27FC236}">
                <a16:creationId xmlns:a16="http://schemas.microsoft.com/office/drawing/2014/main" id="{85B72A4C-E92D-FC17-EDFC-9B8BB0C57E56}"/>
              </a:ext>
            </a:extLst>
          </p:cNvPr>
          <p:cNvSpPr>
            <a:spLocks noGrp="1" noChangeArrowheads="1"/>
          </p:cNvSpPr>
          <p:nvPr>
            <p:ph type="sldNum" sz="quarter" idx="4"/>
          </p:nvPr>
        </p:nvSpPr>
        <p:spPr bwMode="auto">
          <a:xfrm>
            <a:off x="6553200" y="6400800"/>
            <a:ext cx="2286000" cy="320675"/>
          </a:xfrm>
          <a:prstGeom prst="rect">
            <a:avLst/>
          </a:prstGeom>
          <a:noFill/>
          <a:ln>
            <a:noFill/>
          </a:ln>
          <a:effectLst/>
        </p:spPr>
        <p:txBody>
          <a:bodyPr vert="horz" wrap="square" lIns="91440" tIns="45720" rIns="91440" bIns="45720" numCol="1" anchor="t" anchorCtr="0" compatLnSpc="1">
            <a:prstTxWarp prst="textNoShape">
              <a:avLst/>
            </a:prstTxWarp>
          </a:bodyPr>
          <a:lstStyle>
            <a:lvl1pPr algn="r" eaLnBrk="1" hangingPunct="1">
              <a:defRPr sz="1400" smtClean="0">
                <a:solidFill>
                  <a:srgbClr val="008000"/>
                </a:solidFill>
                <a:cs typeface="Arial" panose="020B0604020202020204" pitchFamily="34" charset="0"/>
              </a:defRPr>
            </a:lvl1pPr>
          </a:lstStyle>
          <a:p>
            <a:pPr>
              <a:defRPr/>
            </a:pPr>
            <a:fld id="{EAD84350-367F-4C91-B171-515F7CF29D32}" type="slidenum">
              <a:rPr lang="en-US" altLang="en-US"/>
              <a:pPr>
                <a:defRPr/>
              </a:pPr>
              <a:t>‹#›</a:t>
            </a:fld>
            <a:endParaRPr lang="en-US"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spcBef>
          <a:spcPct val="0"/>
        </a:spcBef>
        <a:spcAft>
          <a:spcPct val="0"/>
        </a:spcAft>
        <a:defRPr lang="en-US" altLang="en-US" sz="3200" b="0" dirty="0">
          <a:solidFill>
            <a:srgbClr val="2E75B6"/>
          </a:solidFill>
          <a:effectLst/>
          <a:latin typeface="+mn-lt"/>
          <a:ea typeface="ＭＳ Ｐゴシック" pitchFamily="34" charset="-128"/>
          <a:cs typeface="+mj-cs"/>
        </a:defRPr>
      </a:lvl1pPr>
      <a:lvl2pPr algn="l" rtl="0" eaLnBrk="0" fontAlgn="base" hangingPunct="0">
        <a:spcBef>
          <a:spcPct val="0"/>
        </a:spcBef>
        <a:spcAft>
          <a:spcPct val="0"/>
        </a:spcAft>
        <a:defRPr sz="4000" b="1">
          <a:solidFill>
            <a:srgbClr val="262673"/>
          </a:solidFill>
          <a:effectLst>
            <a:outerShdw blurRad="38100" dist="38100" dir="2700000" algn="tl">
              <a:srgbClr val="000000"/>
            </a:outerShdw>
          </a:effectLst>
          <a:latin typeface="Arial" pitchFamily="34" charset="0"/>
          <a:ea typeface="MS PGothic" panose="020B0600070205080204" pitchFamily="34" charset="-128"/>
          <a:cs typeface="ＭＳ Ｐゴシック" charset="0"/>
        </a:defRPr>
      </a:lvl2pPr>
      <a:lvl3pPr algn="l" rtl="0" eaLnBrk="0" fontAlgn="base" hangingPunct="0">
        <a:spcBef>
          <a:spcPct val="0"/>
        </a:spcBef>
        <a:spcAft>
          <a:spcPct val="0"/>
        </a:spcAft>
        <a:defRPr sz="4000" b="1">
          <a:solidFill>
            <a:srgbClr val="262673"/>
          </a:solidFill>
          <a:effectLst>
            <a:outerShdw blurRad="38100" dist="38100" dir="2700000" algn="tl">
              <a:srgbClr val="000000"/>
            </a:outerShdw>
          </a:effectLst>
          <a:latin typeface="Arial" pitchFamily="34" charset="0"/>
          <a:ea typeface="MS PGothic" panose="020B0600070205080204" pitchFamily="34" charset="-128"/>
          <a:cs typeface="ＭＳ Ｐゴシック" charset="0"/>
        </a:defRPr>
      </a:lvl3pPr>
      <a:lvl4pPr algn="l" rtl="0" eaLnBrk="0" fontAlgn="base" hangingPunct="0">
        <a:spcBef>
          <a:spcPct val="0"/>
        </a:spcBef>
        <a:spcAft>
          <a:spcPct val="0"/>
        </a:spcAft>
        <a:defRPr sz="4000" b="1">
          <a:solidFill>
            <a:srgbClr val="262673"/>
          </a:solidFill>
          <a:effectLst>
            <a:outerShdw blurRad="38100" dist="38100" dir="2700000" algn="tl">
              <a:srgbClr val="000000"/>
            </a:outerShdw>
          </a:effectLst>
          <a:latin typeface="Arial" pitchFamily="34" charset="0"/>
          <a:ea typeface="MS PGothic" panose="020B0600070205080204" pitchFamily="34" charset="-128"/>
          <a:cs typeface="ＭＳ Ｐゴシック" charset="0"/>
        </a:defRPr>
      </a:lvl4pPr>
      <a:lvl5pPr algn="l" rtl="0" eaLnBrk="0" fontAlgn="base" hangingPunct="0">
        <a:spcBef>
          <a:spcPct val="0"/>
        </a:spcBef>
        <a:spcAft>
          <a:spcPct val="0"/>
        </a:spcAft>
        <a:defRPr sz="4000" b="1">
          <a:solidFill>
            <a:srgbClr val="262673"/>
          </a:solidFill>
          <a:effectLst>
            <a:outerShdw blurRad="38100" dist="38100" dir="2700000" algn="tl">
              <a:srgbClr val="000000"/>
            </a:outerShdw>
          </a:effectLst>
          <a:latin typeface="Arial" pitchFamily="34" charset="0"/>
          <a:ea typeface="MS PGothic" panose="020B0600070205080204" pitchFamily="34" charset="-128"/>
          <a:cs typeface="ＭＳ Ｐゴシック" charset="0"/>
        </a:defRPr>
      </a:lvl5pPr>
      <a:lvl6pPr marL="4572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6pPr>
      <a:lvl7pPr marL="9144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7pPr>
      <a:lvl8pPr marL="13716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8pPr>
      <a:lvl9pPr marL="18288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S PGothic" panose="020B0600070205080204" pitchFamily="34" charset="-128"/>
          <a:cs typeface="ＭＳ Ｐゴシック" charset="0"/>
        </a:defRPr>
      </a:lvl1pPr>
      <a:lvl2pPr marL="742950" indent="-285750" algn="l" rtl="0" eaLnBrk="0" fontAlgn="base" hangingPunct="0">
        <a:spcBef>
          <a:spcPct val="20000"/>
        </a:spcBef>
        <a:spcAft>
          <a:spcPct val="0"/>
        </a:spcAft>
        <a:defRPr sz="2800">
          <a:solidFill>
            <a:schemeClr val="tx1"/>
          </a:solidFill>
          <a:latin typeface="+mn-lt"/>
          <a:ea typeface="MS PGothic" panose="020B0600070205080204" pitchFamily="34" charset="-128"/>
        </a:defRPr>
      </a:lvl2pPr>
      <a:lvl3pPr marL="1143000" indent="-228600" algn="l" rtl="0" eaLnBrk="0" fontAlgn="base" hangingPunct="0">
        <a:spcBef>
          <a:spcPct val="20000"/>
        </a:spcBef>
        <a:spcAft>
          <a:spcPct val="0"/>
        </a:spcAft>
        <a:buChar char="•"/>
        <a:defRPr sz="2400">
          <a:solidFill>
            <a:schemeClr val="tx1"/>
          </a:solidFill>
          <a:latin typeface="+mn-lt"/>
          <a:ea typeface="MS PGothic" panose="020B0600070205080204" pitchFamily="34" charset="-128"/>
        </a:defRPr>
      </a:lvl3pPr>
      <a:lvl4pPr marL="16002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4pPr>
      <a:lvl5pPr marL="2057400" indent="-228600" algn="l" rtl="0" eaLnBrk="0" fontAlgn="base" hangingPunct="0">
        <a:spcBef>
          <a:spcPct val="20000"/>
        </a:spcBef>
        <a:spcAft>
          <a:spcPct val="0"/>
        </a:spcAft>
        <a:buChar char="»"/>
        <a:defRPr sz="2000">
          <a:solidFill>
            <a:schemeClr val="tx1"/>
          </a:solidFill>
          <a:latin typeface="+mn-lt"/>
          <a:ea typeface="MS PGothic" panose="020B0600070205080204" pitchFamily="34" charset="-128"/>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11.sv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5.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1.svg"/><Relationship Id="rId5" Type="http://schemas.openxmlformats.org/officeDocument/2006/relationships/image" Target="../media/image10.png"/><Relationship Id="rId4" Type="http://schemas.openxmlformats.org/officeDocument/2006/relationships/image" Target="../media/image15.sv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81" name="Rectangle 3080">
            <a:extLst>
              <a:ext uri="{FF2B5EF4-FFF2-40B4-BE49-F238E27FC236}">
                <a16:creationId xmlns:a16="http://schemas.microsoft.com/office/drawing/2014/main" id="{A7AE9375-4664-4DB2-922D-2782A6E439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074" name="Rectangle 2">
            <a:extLst>
              <a:ext uri="{FF2B5EF4-FFF2-40B4-BE49-F238E27FC236}">
                <a16:creationId xmlns:a16="http://schemas.microsoft.com/office/drawing/2014/main" id="{3ED842D6-5D6F-8C8C-E1D6-7D0955E4A46D}"/>
              </a:ext>
            </a:extLst>
          </p:cNvPr>
          <p:cNvSpPr>
            <a:spLocks noGrp="1" noChangeArrowheads="1"/>
          </p:cNvSpPr>
          <p:nvPr>
            <p:ph type="ctrTitle"/>
          </p:nvPr>
        </p:nvSpPr>
        <p:spPr>
          <a:xfrm>
            <a:off x="628649" y="388308"/>
            <a:ext cx="5391742" cy="1021424"/>
          </a:xfrm>
        </p:spPr>
        <p:txBody>
          <a:bodyPr vert="horz" lIns="91440" tIns="45720" rIns="91440" bIns="45720" rtlCol="0" anchor="b">
            <a:normAutofit/>
          </a:bodyPr>
          <a:lstStyle/>
          <a:p>
            <a:pPr eaLnBrk="1" hangingPunct="1">
              <a:lnSpc>
                <a:spcPct val="90000"/>
              </a:lnSpc>
            </a:pPr>
            <a:r>
              <a:rPr lang="en-US" altLang="en-US" sz="5400" b="0" kern="1200" dirty="0">
                <a:solidFill>
                  <a:schemeClr val="bg1"/>
                </a:solidFill>
                <a:latin typeface="+mj-lt"/>
                <a:ea typeface="+mj-ea"/>
                <a:cs typeface="+mj-cs"/>
              </a:rPr>
              <a:t>Python dictionaries</a:t>
            </a:r>
          </a:p>
        </p:txBody>
      </p:sp>
      <p:cxnSp>
        <p:nvCxnSpPr>
          <p:cNvPr id="3083" name="Straight Connector 3082">
            <a:extLst>
              <a:ext uri="{FF2B5EF4-FFF2-40B4-BE49-F238E27FC236}">
                <a16:creationId xmlns:a16="http://schemas.microsoft.com/office/drawing/2014/main" id="{EE504C98-6397-41C1-A8D8-2D9C4ED307E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1440584"/>
            <a:ext cx="6020391"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085" name="Straight Connector 3084">
            <a:extLst>
              <a:ext uri="{FF2B5EF4-FFF2-40B4-BE49-F238E27FC236}">
                <a16:creationId xmlns:a16="http://schemas.microsoft.com/office/drawing/2014/main" id="{17C2F6CE-0CF2-4DDD-85F5-96799A328F1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3123608" y="6267491"/>
            <a:ext cx="602039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pic>
        <p:nvPicPr>
          <p:cNvPr id="27" name="Picture 26" descr="A book on a table&#10;&#10;Description automatically generated">
            <a:extLst>
              <a:ext uri="{FF2B5EF4-FFF2-40B4-BE49-F238E27FC236}">
                <a16:creationId xmlns:a16="http://schemas.microsoft.com/office/drawing/2014/main" id="{63681B7B-7DE4-F8ED-19F2-2C35A605AF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3072" y="1552703"/>
            <a:ext cx="3967368" cy="4540964"/>
          </a:xfrm>
          <a:prstGeom prst="rect">
            <a:avLst/>
          </a:prstGeom>
        </p:spPr>
      </p:pic>
      <p:sp>
        <p:nvSpPr>
          <p:cNvPr id="2051" name="Rectangle 3">
            <a:extLst>
              <a:ext uri="{FF2B5EF4-FFF2-40B4-BE49-F238E27FC236}">
                <a16:creationId xmlns:a16="http://schemas.microsoft.com/office/drawing/2014/main" id="{4EC99E4E-D384-CD42-D63C-DBA3EFCA71EE}"/>
              </a:ext>
            </a:extLst>
          </p:cNvPr>
          <p:cNvSpPr>
            <a:spLocks noGrp="1" noChangeArrowheads="1"/>
          </p:cNvSpPr>
          <p:nvPr>
            <p:ph type="subTitle" idx="1"/>
          </p:nvPr>
        </p:nvSpPr>
        <p:spPr>
          <a:xfrm>
            <a:off x="2090175" y="5503390"/>
            <a:ext cx="1207102" cy="212090"/>
          </a:xfrm>
        </p:spPr>
        <p:txBody>
          <a:bodyPr/>
          <a:lstStyle/>
          <a:p>
            <a:pPr algn="r" eaLnBrk="1" hangingPunct="1">
              <a:lnSpc>
                <a:spcPct val="80000"/>
              </a:lnSpc>
              <a:defRPr/>
            </a:pPr>
            <a:r>
              <a:rPr lang="en-US" sz="1220" dirty="0">
                <a:solidFill>
                  <a:srgbClr val="262673"/>
                </a:solidFill>
                <a:latin typeface="+mn-lt"/>
                <a:ea typeface="ＭＳ Ｐゴシック" charset="0"/>
                <a:cs typeface="ＭＳ Ｐゴシック" charset="0"/>
              </a:rPr>
              <a:t>Dr. Tateosian</a:t>
            </a:r>
            <a:endParaRPr lang="en-US" sz="2000" dirty="0">
              <a:solidFill>
                <a:srgbClr val="262673"/>
              </a:solidFill>
              <a:ea typeface="ＭＳ Ｐゴシック" charset="0"/>
            </a:endParaRPr>
          </a:p>
        </p:txBody>
      </p:sp>
      <p:sp>
        <p:nvSpPr>
          <p:cNvPr id="3076" name="TextBox 3">
            <a:extLst>
              <a:ext uri="{FF2B5EF4-FFF2-40B4-BE49-F238E27FC236}">
                <a16:creationId xmlns:a16="http://schemas.microsoft.com/office/drawing/2014/main" id="{F8B6C360-2F5D-A194-56B4-49E52A40FB52}"/>
              </a:ext>
            </a:extLst>
          </p:cNvPr>
          <p:cNvSpPr txBox="1">
            <a:spLocks noChangeArrowheads="1"/>
          </p:cNvSpPr>
          <p:nvPr/>
        </p:nvSpPr>
        <p:spPr bwMode="auto">
          <a:xfrm>
            <a:off x="990600" y="3276600"/>
            <a:ext cx="2392792" cy="2139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marL="278892" lvl="1" algn="r" eaLnBrk="1" hangingPunct="1">
              <a:spcBef>
                <a:spcPct val="0"/>
              </a:spcBef>
              <a:spcAft>
                <a:spcPts val="600"/>
              </a:spcAft>
            </a:pPr>
            <a:r>
              <a:rPr lang="en-US" altLang="en-US" sz="1800" kern="1200" dirty="0">
                <a:solidFill>
                  <a:srgbClr val="CC7A6C"/>
                </a:solidFill>
                <a:latin typeface="Arial" panose="020B0604020202020204" pitchFamily="34" charset="0"/>
                <a:ea typeface="MS PGothic" panose="020B0600070205080204" pitchFamily="34" charset="-128"/>
                <a:cs typeface="+mn-cs"/>
              </a:rPr>
              <a:t>Motivation</a:t>
            </a:r>
          </a:p>
          <a:p>
            <a:pPr marL="278892" lvl="1" algn="r" eaLnBrk="1" hangingPunct="1">
              <a:spcBef>
                <a:spcPct val="0"/>
              </a:spcBef>
              <a:spcAft>
                <a:spcPts val="600"/>
              </a:spcAft>
            </a:pPr>
            <a:r>
              <a:rPr lang="en-US" altLang="en-US" sz="1800" kern="1200" dirty="0">
                <a:solidFill>
                  <a:srgbClr val="CC7A6C"/>
                </a:solidFill>
                <a:latin typeface="Arial" panose="020B0604020202020204" pitchFamily="34" charset="0"/>
                <a:ea typeface="MS PGothic" panose="020B0600070205080204" pitchFamily="34" charset="-128"/>
                <a:cs typeface="+mn-cs"/>
              </a:rPr>
              <a:t>What are they?</a:t>
            </a:r>
          </a:p>
          <a:p>
            <a:pPr marL="278892" lvl="1" algn="r" eaLnBrk="1" hangingPunct="1">
              <a:spcBef>
                <a:spcPct val="0"/>
              </a:spcBef>
              <a:spcAft>
                <a:spcPts val="600"/>
              </a:spcAft>
            </a:pPr>
            <a:r>
              <a:rPr lang="en-US" altLang="en-US" sz="1800" kern="1200" dirty="0">
                <a:solidFill>
                  <a:srgbClr val="CC7A6C"/>
                </a:solidFill>
                <a:latin typeface="Arial" panose="020B0604020202020204" pitchFamily="34" charset="0"/>
                <a:ea typeface="MS PGothic" panose="020B0600070205080204" pitchFamily="34" charset="-128"/>
                <a:cs typeface="+mn-cs"/>
              </a:rPr>
              <a:t>Syntax</a:t>
            </a:r>
          </a:p>
          <a:p>
            <a:pPr marL="278892" lvl="1" algn="r" eaLnBrk="1" hangingPunct="1">
              <a:spcBef>
                <a:spcPct val="0"/>
              </a:spcBef>
              <a:spcAft>
                <a:spcPts val="600"/>
              </a:spcAft>
            </a:pPr>
            <a:r>
              <a:rPr lang="en-US" altLang="en-US" sz="1800" dirty="0">
                <a:solidFill>
                  <a:srgbClr val="CC7A6C"/>
                </a:solidFill>
              </a:rPr>
              <a:t>Methods</a:t>
            </a:r>
          </a:p>
          <a:p>
            <a:pPr marL="278892" lvl="1" algn="r" eaLnBrk="1" hangingPunct="1">
              <a:spcBef>
                <a:spcPct val="0"/>
              </a:spcBef>
              <a:spcAft>
                <a:spcPts val="600"/>
              </a:spcAft>
            </a:pPr>
            <a:r>
              <a:rPr lang="en-US" altLang="en-US" sz="1800" dirty="0">
                <a:solidFill>
                  <a:srgbClr val="CC7A6C"/>
                </a:solidFill>
              </a:rPr>
              <a:t>Operations</a:t>
            </a:r>
          </a:p>
          <a:p>
            <a:pPr marL="278892" lvl="1" algn="r" eaLnBrk="1" hangingPunct="1">
              <a:spcBef>
                <a:spcPct val="0"/>
              </a:spcBef>
              <a:spcAft>
                <a:spcPts val="600"/>
              </a:spcAft>
            </a:pPr>
            <a:r>
              <a:rPr lang="en-US" altLang="en-US" sz="1800" dirty="0">
                <a:solidFill>
                  <a:srgbClr val="CC7A6C"/>
                </a:solidFill>
              </a:rPr>
              <a:t>Looping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3" name="Rectangle 3">
            <a:extLst>
              <a:ext uri="{FF2B5EF4-FFF2-40B4-BE49-F238E27FC236}">
                <a16:creationId xmlns:a16="http://schemas.microsoft.com/office/drawing/2014/main" id="{7DAAAB32-C776-0A16-6580-D39D2D335703}"/>
              </a:ext>
            </a:extLst>
          </p:cNvPr>
          <p:cNvSpPr>
            <a:spLocks noGrp="1" noChangeArrowheads="1"/>
          </p:cNvSpPr>
          <p:nvPr>
            <p:ph type="body" idx="1"/>
          </p:nvPr>
        </p:nvSpPr>
        <p:spPr>
          <a:xfrm>
            <a:off x="304800" y="838200"/>
            <a:ext cx="8839200" cy="5410200"/>
          </a:xfrm>
          <a:ln w="76200"/>
        </p:spPr>
        <p:txBody>
          <a:bodyPr/>
          <a:lstStyle/>
          <a:p>
            <a:pPr marL="0" indent="0" eaLnBrk="1" hangingPunct="1">
              <a:buNone/>
              <a:defRPr/>
            </a:pPr>
            <a:endParaRPr lang="en-US" sz="2400" dirty="0">
              <a:ea typeface="ＭＳ Ｐゴシック" pitchFamily="34" charset="-128"/>
            </a:endParaRPr>
          </a:p>
          <a:p>
            <a:pPr marL="0" indent="0" eaLnBrk="1" hangingPunct="1">
              <a:buNone/>
              <a:defRPr/>
            </a:pPr>
            <a:r>
              <a:rPr lang="en-US" sz="2400" dirty="0">
                <a:ea typeface="ＭＳ Ｐゴシック" pitchFamily="34" charset="-128"/>
              </a:rPr>
              <a:t>Create an empty dictionary.</a:t>
            </a:r>
          </a:p>
          <a:p>
            <a:pPr lvl="1" eaLnBrk="1" hangingPunct="1">
              <a:defRPr/>
            </a:pPr>
            <a:endParaRPr lang="en-US" sz="1800" dirty="0">
              <a:latin typeface="Courier New" panose="02070309020205020404" pitchFamily="49" charset="0"/>
              <a:ea typeface="ＭＳ Ｐゴシック" pitchFamily="34" charset="-128"/>
              <a:cs typeface="Courier New" panose="02070309020205020404" pitchFamily="49" charset="0"/>
            </a:endParaRPr>
          </a:p>
          <a:p>
            <a:pPr lvl="1" eaLnBrk="1" hangingPunct="1">
              <a:defRPr/>
            </a:pPr>
            <a:r>
              <a:rPr lang="en-US" sz="1800" dirty="0">
                <a:latin typeface="Courier New" panose="02070309020205020404" pitchFamily="49" charset="0"/>
                <a:ea typeface="ＭＳ Ｐゴシック" pitchFamily="34" charset="-128"/>
                <a:cs typeface="Courier New" panose="02070309020205020404" pitchFamily="49" charset="0"/>
              </a:rPr>
              <a:t>		&gt;&gt;&gt; </a:t>
            </a:r>
            <a:r>
              <a:rPr lang="en-US" sz="1800" dirty="0" err="1">
                <a:latin typeface="Courier New" panose="02070309020205020404" pitchFamily="49" charset="0"/>
                <a:ea typeface="ＭＳ Ｐゴシック" pitchFamily="34" charset="-128"/>
                <a:cs typeface="Courier New" panose="02070309020205020404" pitchFamily="49" charset="0"/>
              </a:rPr>
              <a:t>myD</a:t>
            </a:r>
            <a:r>
              <a:rPr lang="en-US" sz="1800" dirty="0">
                <a:latin typeface="Courier New" panose="02070309020205020404" pitchFamily="49" charset="0"/>
                <a:ea typeface="ＭＳ Ｐゴシック" pitchFamily="34" charset="-128"/>
                <a:cs typeface="Courier New" panose="02070309020205020404" pitchFamily="49" charset="0"/>
              </a:rPr>
              <a:t> = {}   </a:t>
            </a:r>
          </a:p>
          <a:p>
            <a:pPr lvl="1" eaLnBrk="1" hangingPunct="1">
              <a:defRPr/>
            </a:pPr>
            <a:r>
              <a:rPr lang="en-US" sz="1800" dirty="0">
                <a:latin typeface="Courier New" panose="02070309020205020404" pitchFamily="49" charset="0"/>
                <a:ea typeface="ＭＳ Ｐゴシック" pitchFamily="34" charset="-128"/>
                <a:cs typeface="Courier New" panose="02070309020205020404" pitchFamily="49" charset="0"/>
              </a:rPr>
              <a:t>	</a:t>
            </a:r>
          </a:p>
          <a:p>
            <a:pPr lvl="1" eaLnBrk="1" hangingPunct="1">
              <a:defRPr/>
            </a:pPr>
            <a:endParaRPr lang="en-US" sz="2200" dirty="0">
              <a:ea typeface="ＭＳ Ｐゴシック" pitchFamily="34" charset="-128"/>
            </a:endParaRPr>
          </a:p>
          <a:p>
            <a:pPr marL="0" indent="0" eaLnBrk="1" hangingPunct="1">
              <a:buNone/>
              <a:defRPr/>
            </a:pPr>
            <a:r>
              <a:rPr lang="en-US" sz="2200" dirty="0">
                <a:ea typeface="ＭＳ Ｐゴシック" pitchFamily="34" charset="-128"/>
              </a:rPr>
              <a:t>Create a non-empty dictionary.</a:t>
            </a:r>
          </a:p>
          <a:p>
            <a:pPr marL="0" indent="0" eaLnBrk="1" hangingPunct="1">
              <a:buNone/>
              <a:defRPr/>
            </a:pPr>
            <a:endParaRPr lang="en-US" sz="2200" dirty="0">
              <a:ea typeface="ＭＳ Ｐゴシック" pitchFamily="34" charset="-128"/>
            </a:endParaRPr>
          </a:p>
          <a:p>
            <a:pPr lvl="1" eaLnBrk="1" hangingPunct="1">
              <a:defRPr/>
            </a:pPr>
            <a:r>
              <a:rPr lang="en-US" sz="1800" dirty="0">
                <a:solidFill>
                  <a:srgbClr val="669900"/>
                </a:solidFill>
                <a:latin typeface="Courier New" panose="02070309020205020404" pitchFamily="49" charset="0"/>
                <a:ea typeface="ＭＳ Ｐゴシック" pitchFamily="34" charset="-128"/>
                <a:cs typeface="Courier New" panose="02070309020205020404" pitchFamily="49" charset="0"/>
              </a:rPr>
              <a:t>   </a:t>
            </a:r>
            <a:r>
              <a:rPr lang="en-US" sz="1800" dirty="0">
                <a:latin typeface="Courier New" panose="02070309020205020404" pitchFamily="49" charset="0"/>
                <a:ea typeface="ＭＳ Ｐゴシック" pitchFamily="34" charset="-128"/>
                <a:cs typeface="Courier New" panose="02070309020205020404" pitchFamily="49" charset="0"/>
              </a:rPr>
              <a:t>&gt;&gt;&gt; rivers = {'Nile':6650, 'Amazon':6400, 'Yangtze':6300}</a:t>
            </a:r>
          </a:p>
          <a:p>
            <a:pPr lvl="1" eaLnBrk="1" hangingPunct="1">
              <a:defRPr/>
            </a:pPr>
            <a:endParaRPr lang="en-US" sz="1800" dirty="0">
              <a:latin typeface="Courier New" panose="02070309020205020404" pitchFamily="49" charset="0"/>
              <a:ea typeface="ＭＳ Ｐゴシック" pitchFamily="34" charset="-128"/>
              <a:cs typeface="Courier New" panose="02070309020205020404" pitchFamily="49" charset="0"/>
            </a:endParaRPr>
          </a:p>
          <a:p>
            <a:pPr lvl="1" eaLnBrk="1" hangingPunct="1">
              <a:defRPr/>
            </a:pPr>
            <a:endParaRPr lang="en-US" sz="1800" dirty="0">
              <a:latin typeface="Courier New" panose="02070309020205020404" pitchFamily="49" charset="0"/>
              <a:ea typeface="ＭＳ Ｐゴシック" pitchFamily="34" charset="-128"/>
              <a:cs typeface="Courier New" panose="02070309020205020404" pitchFamily="49" charset="0"/>
            </a:endParaRPr>
          </a:p>
          <a:p>
            <a:pPr marL="0" indent="0" eaLnBrk="1" hangingPunct="1">
              <a:buNone/>
              <a:defRPr/>
            </a:pPr>
            <a:r>
              <a:rPr lang="en-US" sz="2200" dirty="0">
                <a:ea typeface="ＭＳ Ｐゴシック" pitchFamily="34" charset="-128"/>
              </a:rPr>
              <a:t>Create a dictionary with items "</a:t>
            </a:r>
            <a:r>
              <a:rPr lang="en-US" sz="2200" dirty="0" err="1">
                <a:ea typeface="ＭＳ Ｐゴシック" pitchFamily="34" charset="-128"/>
              </a:rPr>
              <a:t>color":"gray</a:t>
            </a:r>
            <a:r>
              <a:rPr lang="en-US" sz="2200" dirty="0">
                <a:ea typeface="ＭＳ Ｐゴシック" pitchFamily="34" charset="-128"/>
              </a:rPr>
              <a:t>" and  "</a:t>
            </a:r>
            <a:r>
              <a:rPr lang="en-US" sz="2200" dirty="0" err="1">
                <a:ea typeface="ＭＳ Ｐゴシック" pitchFamily="34" charset="-128"/>
              </a:rPr>
              <a:t>fill":False</a:t>
            </a:r>
            <a:r>
              <a:rPr lang="en-US" sz="2200" dirty="0">
                <a:ea typeface="ＭＳ Ｐゴシック" pitchFamily="34" charset="-128"/>
              </a:rPr>
              <a:t>.</a:t>
            </a:r>
          </a:p>
          <a:p>
            <a:pPr marL="0" indent="0" eaLnBrk="1" hangingPunct="1">
              <a:buNone/>
              <a:defRPr/>
            </a:pPr>
            <a:endParaRPr lang="en-US" sz="2200" dirty="0">
              <a:ea typeface="ＭＳ Ｐゴシック" pitchFamily="34" charset="-128"/>
            </a:endParaRPr>
          </a:p>
          <a:p>
            <a:pPr lvl="1" eaLnBrk="1" hangingPunct="1">
              <a:defRPr/>
            </a:pPr>
            <a:r>
              <a:rPr lang="en-US" sz="1800" dirty="0">
                <a:solidFill>
                  <a:srgbClr val="669900"/>
                </a:solidFill>
                <a:latin typeface="Courier New" panose="02070309020205020404" pitchFamily="49" charset="0"/>
                <a:ea typeface="ＭＳ Ｐゴシック" pitchFamily="34" charset="-128"/>
                <a:cs typeface="Courier New" panose="02070309020205020404" pitchFamily="49" charset="0"/>
              </a:rPr>
              <a:t>   </a:t>
            </a:r>
            <a:r>
              <a:rPr lang="en-US" sz="1800" dirty="0">
                <a:latin typeface="Courier New" panose="02070309020205020404" pitchFamily="49" charset="0"/>
                <a:ea typeface="ＭＳ Ｐゴシック" pitchFamily="34" charset="-128"/>
                <a:cs typeface="Courier New" panose="02070309020205020404" pitchFamily="49" charset="0"/>
              </a:rPr>
              <a:t>&gt;&gt;&gt; mountain = {'</a:t>
            </a:r>
            <a:r>
              <a:rPr lang="en-US" sz="1800" dirty="0" err="1">
                <a:latin typeface="Courier New" panose="02070309020205020404" pitchFamily="49" charset="0"/>
                <a:ea typeface="ＭＳ Ｐゴシック" pitchFamily="34" charset="-128"/>
                <a:cs typeface="Courier New" panose="02070309020205020404" pitchFamily="49" charset="0"/>
              </a:rPr>
              <a:t>color':'gray</a:t>
            </a: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err="1">
                <a:latin typeface="Courier New" panose="02070309020205020404" pitchFamily="49" charset="0"/>
                <a:ea typeface="ＭＳ Ｐゴシック" pitchFamily="34" charset="-128"/>
                <a:cs typeface="Courier New" panose="02070309020205020404" pitchFamily="49" charset="0"/>
              </a:rPr>
              <a:t>fill':False</a:t>
            </a:r>
            <a:r>
              <a:rPr lang="en-US" sz="1800" dirty="0">
                <a:latin typeface="Courier New" panose="02070309020205020404" pitchFamily="49" charset="0"/>
                <a:ea typeface="ＭＳ Ｐゴシック" pitchFamily="34" charset="-128"/>
                <a:cs typeface="Courier New" panose="02070309020205020404" pitchFamily="49" charset="0"/>
              </a:rPr>
              <a:t>} 	 </a:t>
            </a:r>
          </a:p>
          <a:p>
            <a:pPr lvl="1" eaLnBrk="1" hangingPunct="1">
              <a:defRPr/>
            </a:pPr>
            <a:r>
              <a:rPr lang="en-US" sz="1800" dirty="0">
                <a:latin typeface="Courier New" panose="02070309020205020404" pitchFamily="49" charset="0"/>
                <a:ea typeface="ＭＳ Ｐゴシック" pitchFamily="34" charset="-128"/>
                <a:cs typeface="Courier New" panose="02070309020205020404" pitchFamily="49" charset="0"/>
              </a:rPr>
              <a:t>   </a:t>
            </a:r>
            <a:endParaRPr lang="en-US" sz="1600" dirty="0">
              <a:solidFill>
                <a:srgbClr val="3C8C93"/>
              </a:solidFill>
              <a:ea typeface="ＭＳ Ｐゴシック" pitchFamily="34" charset="-128"/>
            </a:endParaRPr>
          </a:p>
        </p:txBody>
      </p:sp>
      <p:pic>
        <p:nvPicPr>
          <p:cNvPr id="7" name="Picture 6" descr="A mountain range with trees and grass">
            <a:extLst>
              <a:ext uri="{FF2B5EF4-FFF2-40B4-BE49-F238E27FC236}">
                <a16:creationId xmlns:a16="http://schemas.microsoft.com/office/drawing/2014/main" id="{C3F5D4E2-B4E9-B8B5-3C34-A0D9AFA5C3DC}"/>
              </a:ext>
            </a:extLst>
          </p:cNvPr>
          <p:cNvPicPr>
            <a:picLocks noChangeAspect="1"/>
          </p:cNvPicPr>
          <p:nvPr/>
        </p:nvPicPr>
        <p:blipFill rotWithShape="1">
          <a:blip r:embed="rId3">
            <a:extLst>
              <a:ext uri="{28A0092B-C50C-407E-A947-70E740481C1C}">
                <a14:useLocalDpi xmlns:a14="http://schemas.microsoft.com/office/drawing/2010/main" val="0"/>
              </a:ext>
            </a:extLst>
          </a:blip>
          <a:srcRect b="2222"/>
          <a:stretch/>
        </p:blipFill>
        <p:spPr>
          <a:xfrm>
            <a:off x="5142746" y="597194"/>
            <a:ext cx="4068348" cy="2983455"/>
          </a:xfrm>
          <a:prstGeom prst="rect">
            <a:avLst/>
          </a:prstGeom>
          <a:effectLst>
            <a:softEdge rad="330200"/>
          </a:effectLst>
        </p:spPr>
      </p:pic>
      <p:sp>
        <p:nvSpPr>
          <p:cNvPr id="10243" name="Rectangle 2">
            <a:extLst>
              <a:ext uri="{FF2B5EF4-FFF2-40B4-BE49-F238E27FC236}">
                <a16:creationId xmlns:a16="http://schemas.microsoft.com/office/drawing/2014/main" id="{2C707DFD-D669-EEB0-27F4-295B1443FA9A}"/>
              </a:ext>
            </a:extLst>
          </p:cNvPr>
          <p:cNvSpPr>
            <a:spLocks noGrp="1" noChangeArrowheads="1"/>
          </p:cNvSpPr>
          <p:nvPr>
            <p:ph type="title"/>
          </p:nvPr>
        </p:nvSpPr>
        <p:spPr>
          <a:xfrm>
            <a:off x="155448" y="304800"/>
            <a:ext cx="8001000" cy="457200"/>
          </a:xfrm>
        </p:spPr>
        <p:txBody>
          <a:bodyPr/>
          <a:lstStyle/>
          <a:p>
            <a:pPr eaLnBrk="1" hangingPunct="1"/>
            <a:r>
              <a:rPr lang="en-US" altLang="en-US" sz="3600" dirty="0">
                <a:solidFill>
                  <a:srgbClr val="262673"/>
                </a:solidFill>
              </a:rPr>
              <a:t>Create a dictionary</a:t>
            </a:r>
          </a:p>
        </p:txBody>
      </p:sp>
      <p:cxnSp>
        <p:nvCxnSpPr>
          <p:cNvPr id="9" name="Straight Connector 8">
            <a:extLst>
              <a:ext uri="{FF2B5EF4-FFF2-40B4-BE49-F238E27FC236}">
                <a16:creationId xmlns:a16="http://schemas.microsoft.com/office/drawing/2014/main" id="{45E739F1-4C93-91B0-3F84-564E82B3CACC}"/>
              </a:ext>
            </a:extLst>
          </p:cNvPr>
          <p:cNvCxnSpPr/>
          <p:nvPr/>
        </p:nvCxnSpPr>
        <p:spPr bwMode="auto">
          <a:xfrm>
            <a:off x="3581400" y="6015335"/>
            <a:ext cx="1752600" cy="0"/>
          </a:xfrm>
          <a:prstGeom prst="line">
            <a:avLst/>
          </a:prstGeom>
          <a:noFill/>
          <a:ln w="38100" cap="flat" cmpd="sng" algn="ctr">
            <a:solidFill>
              <a:srgbClr val="FF0066">
                <a:alpha val="56000"/>
              </a:srgb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Connector 12">
            <a:extLst>
              <a:ext uri="{FF2B5EF4-FFF2-40B4-BE49-F238E27FC236}">
                <a16:creationId xmlns:a16="http://schemas.microsoft.com/office/drawing/2014/main" id="{CDECCC40-CC19-CBF3-7848-D0251CC7B91A}"/>
              </a:ext>
            </a:extLst>
          </p:cNvPr>
          <p:cNvCxnSpPr/>
          <p:nvPr/>
        </p:nvCxnSpPr>
        <p:spPr bwMode="auto">
          <a:xfrm>
            <a:off x="5791200" y="6015335"/>
            <a:ext cx="1600200" cy="0"/>
          </a:xfrm>
          <a:prstGeom prst="line">
            <a:avLst/>
          </a:prstGeom>
          <a:noFill/>
          <a:ln w="38100" cap="flat" cmpd="sng" algn="ctr">
            <a:solidFill>
              <a:srgbClr val="FF0066">
                <a:alpha val="56000"/>
              </a:srgb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Oval 13">
            <a:extLst>
              <a:ext uri="{FF2B5EF4-FFF2-40B4-BE49-F238E27FC236}">
                <a16:creationId xmlns:a16="http://schemas.microsoft.com/office/drawing/2014/main" id="{0FD9B151-F2C1-ECCE-54D2-D9B44848A399}"/>
              </a:ext>
            </a:extLst>
          </p:cNvPr>
          <p:cNvSpPr/>
          <p:nvPr/>
        </p:nvSpPr>
        <p:spPr bwMode="auto">
          <a:xfrm>
            <a:off x="5334000" y="5831413"/>
            <a:ext cx="228600" cy="228592"/>
          </a:xfrm>
          <a:prstGeom prst="ellipse">
            <a:avLst/>
          </a:prstGeom>
          <a:noFill/>
          <a:ln w="38100" cap="flat" cmpd="sng" algn="ctr">
            <a:solidFill>
              <a:srgbClr val="FFC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effectLst/>
              <a:latin typeface="Arial" charset="0"/>
            </a:endParaRPr>
          </a:p>
        </p:txBody>
      </p:sp>
      <p:sp>
        <p:nvSpPr>
          <p:cNvPr id="15" name="TextBox 14">
            <a:extLst>
              <a:ext uri="{FF2B5EF4-FFF2-40B4-BE49-F238E27FC236}">
                <a16:creationId xmlns:a16="http://schemas.microsoft.com/office/drawing/2014/main" id="{A42A0912-1895-80B8-160A-9E65B14B90E6}"/>
              </a:ext>
            </a:extLst>
          </p:cNvPr>
          <p:cNvSpPr txBox="1"/>
          <p:nvPr/>
        </p:nvSpPr>
        <p:spPr>
          <a:xfrm>
            <a:off x="5943600" y="6472535"/>
            <a:ext cx="920445" cy="461665"/>
          </a:xfrm>
          <a:prstGeom prst="rect">
            <a:avLst/>
          </a:prstGeom>
          <a:noFill/>
        </p:spPr>
        <p:txBody>
          <a:bodyPr wrap="none" rtlCol="0">
            <a:spAutoFit/>
          </a:bodyPr>
          <a:lstStyle/>
          <a:p>
            <a:r>
              <a:rPr lang="en-US" sz="2400" dirty="0">
                <a:solidFill>
                  <a:srgbClr val="FB6CA5"/>
                </a:solidFill>
              </a:rPr>
              <a:t>items</a:t>
            </a:r>
            <a:endParaRPr lang="en-US" dirty="0">
              <a:solidFill>
                <a:srgbClr val="FB6CA5"/>
              </a:solidFill>
            </a:endParaRPr>
          </a:p>
        </p:txBody>
      </p:sp>
      <p:cxnSp>
        <p:nvCxnSpPr>
          <p:cNvPr id="16" name="Straight Arrow Connector 15">
            <a:extLst>
              <a:ext uri="{FF2B5EF4-FFF2-40B4-BE49-F238E27FC236}">
                <a16:creationId xmlns:a16="http://schemas.microsoft.com/office/drawing/2014/main" id="{E0793AAE-C1A0-1B2D-6141-159DB30A0996}"/>
              </a:ext>
            </a:extLst>
          </p:cNvPr>
          <p:cNvCxnSpPr/>
          <p:nvPr/>
        </p:nvCxnSpPr>
        <p:spPr bwMode="auto">
          <a:xfrm flipH="1" flipV="1">
            <a:off x="5181600" y="6060005"/>
            <a:ext cx="685800" cy="488730"/>
          </a:xfrm>
          <a:prstGeom prst="straightConnector1">
            <a:avLst/>
          </a:prstGeom>
          <a:noFill/>
          <a:ln w="38100" cap="flat" cmpd="sng" algn="ctr">
            <a:solidFill>
              <a:srgbClr val="FF0066">
                <a:alpha val="56000"/>
              </a:srgbClr>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Straight Arrow Connector 16">
            <a:extLst>
              <a:ext uri="{FF2B5EF4-FFF2-40B4-BE49-F238E27FC236}">
                <a16:creationId xmlns:a16="http://schemas.microsoft.com/office/drawing/2014/main" id="{BAF9CEEB-8423-C429-7368-34436624C8AA}"/>
              </a:ext>
            </a:extLst>
          </p:cNvPr>
          <p:cNvCxnSpPr/>
          <p:nvPr/>
        </p:nvCxnSpPr>
        <p:spPr bwMode="auto">
          <a:xfrm flipV="1">
            <a:off x="6629400" y="6060005"/>
            <a:ext cx="0" cy="412530"/>
          </a:xfrm>
          <a:prstGeom prst="straightConnector1">
            <a:avLst/>
          </a:prstGeom>
          <a:noFill/>
          <a:ln w="38100" cap="flat" cmpd="sng" algn="ctr">
            <a:solidFill>
              <a:srgbClr val="FF0066">
                <a:alpha val="56000"/>
              </a:srgbClr>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Rectangle 17">
            <a:extLst>
              <a:ext uri="{FF2B5EF4-FFF2-40B4-BE49-F238E27FC236}">
                <a16:creationId xmlns:a16="http://schemas.microsoft.com/office/drawing/2014/main" id="{94351776-DCC7-2AD3-48DD-4E3E877AF1DA}"/>
              </a:ext>
            </a:extLst>
          </p:cNvPr>
          <p:cNvSpPr/>
          <p:nvPr/>
        </p:nvSpPr>
        <p:spPr bwMode="auto">
          <a:xfrm>
            <a:off x="4385440" y="5710536"/>
            <a:ext cx="207580" cy="349468"/>
          </a:xfrm>
          <a:prstGeom prst="rect">
            <a:avLst/>
          </a:prstGeom>
          <a:noFill/>
          <a:ln w="38100" cap="flat" cmpd="sng" algn="ctr">
            <a:solidFill>
              <a:srgbClr val="E85E50">
                <a:alpha val="54902"/>
              </a:srgb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19" name="Rectangle 18">
            <a:extLst>
              <a:ext uri="{FF2B5EF4-FFF2-40B4-BE49-F238E27FC236}">
                <a16:creationId xmlns:a16="http://schemas.microsoft.com/office/drawing/2014/main" id="{49801DC6-D6B7-CCB0-BBFB-CE1F161668D6}"/>
              </a:ext>
            </a:extLst>
          </p:cNvPr>
          <p:cNvSpPr/>
          <p:nvPr/>
        </p:nvSpPr>
        <p:spPr bwMode="auto">
          <a:xfrm>
            <a:off x="6421820" y="5665867"/>
            <a:ext cx="207580" cy="349468"/>
          </a:xfrm>
          <a:prstGeom prst="rect">
            <a:avLst/>
          </a:prstGeom>
          <a:noFill/>
          <a:ln w="38100" cap="flat" cmpd="sng" algn="ctr">
            <a:solidFill>
              <a:srgbClr val="E85E50">
                <a:alpha val="54902"/>
              </a:srgb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39045790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840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403">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5840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8403">
                                            <p:txEl>
                                              <p:pRg st="11" end="1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8403">
                                            <p:txEl>
                                              <p:pRg st="13" end="1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xit" presetSubtype="0" fill="hold" nodeType="clickEffect">
                                  <p:stCondLst>
                                    <p:cond delay="0"/>
                                  </p:stCondLst>
                                  <p:childTnLst>
                                    <p:animEffect transition="out" filter="fade">
                                      <p:cBhvr>
                                        <p:cTn id="38" dur="500"/>
                                        <p:tgtEl>
                                          <p:spTgt spid="17"/>
                                        </p:tgtEl>
                                      </p:cBhvr>
                                    </p:animEffect>
                                    <p:set>
                                      <p:cBhvr>
                                        <p:cTn id="39" dur="1" fill="hold">
                                          <p:stCondLst>
                                            <p:cond delay="499"/>
                                          </p:stCondLst>
                                        </p:cTn>
                                        <p:tgtEl>
                                          <p:spTgt spid="17"/>
                                        </p:tgtEl>
                                        <p:attrNameLst>
                                          <p:attrName>style.visibility</p:attrName>
                                        </p:attrNameLst>
                                      </p:cBhvr>
                                      <p:to>
                                        <p:strVal val="hidden"/>
                                      </p:to>
                                    </p:set>
                                  </p:childTnLst>
                                </p:cTn>
                              </p:par>
                              <p:par>
                                <p:cTn id="40" presetID="10" presetClass="exit" presetSubtype="0" fill="hold" nodeType="withEffect">
                                  <p:stCondLst>
                                    <p:cond delay="0"/>
                                  </p:stCondLst>
                                  <p:childTnLst>
                                    <p:animEffect transition="out" filter="fade">
                                      <p:cBhvr>
                                        <p:cTn id="41" dur="500"/>
                                        <p:tgtEl>
                                          <p:spTgt spid="16"/>
                                        </p:tgtEl>
                                      </p:cBhvr>
                                    </p:animEffect>
                                    <p:set>
                                      <p:cBhvr>
                                        <p:cTn id="42" dur="1" fill="hold">
                                          <p:stCondLst>
                                            <p:cond delay="499"/>
                                          </p:stCondLst>
                                        </p:cTn>
                                        <p:tgtEl>
                                          <p:spTgt spid="16"/>
                                        </p:tgtEl>
                                        <p:attrNameLst>
                                          <p:attrName>style.visibility</p:attrName>
                                        </p:attrNameLst>
                                      </p:cBhvr>
                                      <p:to>
                                        <p:strVal val="hidden"/>
                                      </p:to>
                                    </p:set>
                                  </p:childTnLst>
                                </p:cTn>
                              </p:par>
                              <p:par>
                                <p:cTn id="43" presetID="10" presetClass="exit" presetSubtype="0" fill="hold" grpId="1" nodeType="withEffect">
                                  <p:stCondLst>
                                    <p:cond delay="0"/>
                                  </p:stCondLst>
                                  <p:childTnLst>
                                    <p:animEffect transition="out" filter="fade">
                                      <p:cBhvr>
                                        <p:cTn id="44" dur="500"/>
                                        <p:tgtEl>
                                          <p:spTgt spid="15"/>
                                        </p:tgtEl>
                                      </p:cBhvr>
                                    </p:animEffect>
                                    <p:set>
                                      <p:cBhvr>
                                        <p:cTn id="45" dur="1" fill="hold">
                                          <p:stCondLst>
                                            <p:cond delay="499"/>
                                          </p:stCondLst>
                                        </p:cTn>
                                        <p:tgtEl>
                                          <p:spTgt spid="15"/>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 presetClass="entr" presetSubtype="0" fill="hold" grpId="0" nodeType="clickEffect">
                                  <p:stCondLst>
                                    <p:cond delay="0"/>
                                  </p:stCondLst>
                                  <p:childTnLst>
                                    <p:set>
                                      <p:cBhvr>
                                        <p:cTn id="49" dur="1" fill="hold">
                                          <p:stCondLst>
                                            <p:cond delay="0"/>
                                          </p:stCondLst>
                                        </p:cTn>
                                        <p:tgtEl>
                                          <p:spTgt spid="14"/>
                                        </p:tgtEl>
                                        <p:attrNameLst>
                                          <p:attrName>style.visibility</p:attrName>
                                        </p:attrNameLst>
                                      </p:cBhvr>
                                      <p:to>
                                        <p:strVal val="visible"/>
                                      </p:to>
                                    </p:set>
                                  </p:childTnLst>
                                </p:cTn>
                              </p:par>
                            </p:childTnLst>
                          </p:cTn>
                        </p:par>
                      </p:childTnLst>
                    </p:cTn>
                  </p:par>
                  <p:par>
                    <p:cTn id="50" fill="hold">
                      <p:stCondLst>
                        <p:cond delay="indefinite"/>
                      </p:stCondLst>
                      <p:childTnLst>
                        <p:par>
                          <p:cTn id="51" fill="hold">
                            <p:stCondLst>
                              <p:cond delay="0"/>
                            </p:stCondLst>
                            <p:childTnLst>
                              <p:par>
                                <p:cTn id="52" presetID="10" presetClass="exit" presetSubtype="0" fill="hold" grpId="1" nodeType="clickEffect">
                                  <p:stCondLst>
                                    <p:cond delay="0"/>
                                  </p:stCondLst>
                                  <p:childTnLst>
                                    <p:animEffect transition="out" filter="fade">
                                      <p:cBhvr>
                                        <p:cTn id="53" dur="500"/>
                                        <p:tgtEl>
                                          <p:spTgt spid="14"/>
                                        </p:tgtEl>
                                      </p:cBhvr>
                                    </p:animEffect>
                                    <p:set>
                                      <p:cBhvr>
                                        <p:cTn id="54" dur="1" fill="hold">
                                          <p:stCondLst>
                                            <p:cond delay="499"/>
                                          </p:stCondLst>
                                        </p:cTn>
                                        <p:tgtEl>
                                          <p:spTgt spid="14"/>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9"/>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5" grpId="0"/>
      <p:bldP spid="15" grpId="1"/>
      <p:bldP spid="18" grpId="0" animBg="1"/>
      <p:bldP spid="1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a:extLst>
              <a:ext uri="{FF2B5EF4-FFF2-40B4-BE49-F238E27FC236}">
                <a16:creationId xmlns:a16="http://schemas.microsoft.com/office/drawing/2014/main" id="{5FE86486-5CF2-B418-9A73-500066EB3DE9}"/>
              </a:ext>
            </a:extLst>
          </p:cNvPr>
          <p:cNvSpPr>
            <a:spLocks noGrp="1" noChangeArrowheads="1"/>
          </p:cNvSpPr>
          <p:nvPr>
            <p:ph type="title"/>
          </p:nvPr>
        </p:nvSpPr>
        <p:spPr>
          <a:xfrm>
            <a:off x="155448" y="304800"/>
            <a:ext cx="8836152" cy="457200"/>
          </a:xfrm>
        </p:spPr>
        <p:txBody>
          <a:bodyPr/>
          <a:lstStyle/>
          <a:p>
            <a:pPr eaLnBrk="1" hangingPunct="1"/>
            <a:r>
              <a:rPr lang="en-US" altLang="en-US" dirty="0">
                <a:solidFill>
                  <a:srgbClr val="262673"/>
                </a:solidFill>
              </a:rPr>
              <a:t>Get the 3</a:t>
            </a:r>
            <a:r>
              <a:rPr lang="en-US" altLang="en-US" baseline="30000" dirty="0">
                <a:solidFill>
                  <a:srgbClr val="262673"/>
                </a:solidFill>
              </a:rPr>
              <a:t>rd</a:t>
            </a:r>
            <a:r>
              <a:rPr lang="en-US" altLang="en-US" dirty="0">
                <a:solidFill>
                  <a:srgbClr val="262673"/>
                </a:solidFill>
              </a:rPr>
              <a:t> item's value in the dictionary</a:t>
            </a:r>
            <a:endParaRPr lang="en-US" altLang="en-US" sz="3200" dirty="0">
              <a:solidFill>
                <a:srgbClr val="262673"/>
              </a:solidFill>
            </a:endParaRPr>
          </a:p>
        </p:txBody>
      </p:sp>
      <p:sp>
        <p:nvSpPr>
          <p:cNvPr id="358403" name="Rectangle 3">
            <a:extLst>
              <a:ext uri="{FF2B5EF4-FFF2-40B4-BE49-F238E27FC236}">
                <a16:creationId xmlns:a16="http://schemas.microsoft.com/office/drawing/2014/main" id="{CA5D91D3-C2AB-AC15-B33D-DD4F00249FDF}"/>
              </a:ext>
            </a:extLst>
          </p:cNvPr>
          <p:cNvSpPr>
            <a:spLocks noGrp="1" noChangeArrowheads="1"/>
          </p:cNvSpPr>
          <p:nvPr>
            <p:ph type="body" idx="1"/>
          </p:nvPr>
        </p:nvSpPr>
        <p:spPr>
          <a:xfrm>
            <a:off x="152400" y="1143000"/>
            <a:ext cx="8686800" cy="5410200"/>
          </a:xfrm>
          <a:ln w="76200"/>
        </p:spPr>
        <p:txBody>
          <a:bodyPr/>
          <a:lstStyle/>
          <a:p>
            <a:pPr lvl="1" eaLnBrk="1" hangingPunct="1">
              <a:defRPr/>
            </a:pPr>
            <a:r>
              <a:rPr lang="en-US" sz="2000" dirty="0">
                <a:latin typeface="Courier New" panose="02070309020205020404" pitchFamily="49" charset="0"/>
                <a:ea typeface="ＭＳ Ｐゴシック" pitchFamily="34" charset="-128"/>
                <a:cs typeface="Courier New" panose="02070309020205020404" pitchFamily="49" charset="0"/>
              </a:rPr>
              <a:t>&gt;&gt;&gt; </a:t>
            </a:r>
            <a:r>
              <a:rPr lang="en-US" sz="2000" dirty="0" err="1">
                <a:latin typeface="Courier New" panose="02070309020205020404" pitchFamily="49" charset="0"/>
                <a:ea typeface="ＭＳ Ｐゴシック" pitchFamily="34" charset="-128"/>
                <a:cs typeface="Courier New" panose="02070309020205020404" pitchFamily="49" charset="0"/>
              </a:rPr>
              <a:t>cover_dict</a:t>
            </a:r>
            <a:r>
              <a:rPr lang="en-US" sz="2000" dirty="0">
                <a:latin typeface="Courier New" panose="02070309020205020404" pitchFamily="49" charset="0"/>
                <a:ea typeface="ＭＳ Ｐゴシック" pitchFamily="34" charset="-128"/>
                <a:cs typeface="Courier New" panose="02070309020205020404" pitchFamily="49" charset="0"/>
              </a:rPr>
              <a:t> = {0:"woods", 5:"park", 8:"orch"}</a:t>
            </a:r>
          </a:p>
          <a:p>
            <a:pPr lvl="1" eaLnBrk="1" hangingPunct="1">
              <a:defRPr/>
            </a:pPr>
            <a:endParaRPr lang="en-US" sz="2000" dirty="0">
              <a:latin typeface="Courier New" panose="02070309020205020404" pitchFamily="49" charset="0"/>
              <a:ea typeface="ＭＳ Ｐゴシック" pitchFamily="34" charset="-128"/>
              <a:cs typeface="Courier New" panose="02070309020205020404" pitchFamily="49" charset="0"/>
            </a:endParaRPr>
          </a:p>
          <a:p>
            <a:pPr lvl="1" eaLnBrk="1" hangingPunct="1">
              <a:defRPr/>
            </a:pPr>
            <a:endParaRPr lang="en-US" sz="2000" dirty="0">
              <a:latin typeface="Courier New" panose="02070309020205020404" pitchFamily="49" charset="0"/>
              <a:ea typeface="ＭＳ Ｐゴシック" pitchFamily="34" charset="-128"/>
              <a:cs typeface="Courier New" panose="02070309020205020404" pitchFamily="49" charset="0"/>
            </a:endParaRPr>
          </a:p>
          <a:p>
            <a:pPr lvl="1" eaLnBrk="1" hangingPunct="1">
              <a:defRPr/>
            </a:pPr>
            <a:r>
              <a:rPr lang="en-US" sz="2000" dirty="0">
                <a:latin typeface="Courier New" panose="02070309020205020404" pitchFamily="49" charset="0"/>
                <a:ea typeface="ＭＳ Ｐゴシック" pitchFamily="34" charset="-128"/>
                <a:cs typeface="Courier New" panose="02070309020205020404" pitchFamily="49" charset="0"/>
              </a:rPr>
              <a:t>&gt;&gt;&gt; cov1 = </a:t>
            </a:r>
            <a:r>
              <a:rPr lang="en-US" sz="2000" dirty="0" err="1">
                <a:latin typeface="Courier New" panose="02070309020205020404" pitchFamily="49" charset="0"/>
                <a:ea typeface="ＭＳ Ｐゴシック" pitchFamily="34" charset="-128"/>
                <a:cs typeface="Courier New" panose="02070309020205020404" pitchFamily="49" charset="0"/>
              </a:rPr>
              <a:t>cover_dict</a:t>
            </a:r>
            <a:r>
              <a:rPr lang="en-US" sz="2000" dirty="0">
                <a:latin typeface="Courier New" panose="02070309020205020404" pitchFamily="49" charset="0"/>
                <a:ea typeface="ＭＳ Ｐゴシック" pitchFamily="34" charset="-128"/>
                <a:cs typeface="Courier New" panose="02070309020205020404" pitchFamily="49" charset="0"/>
              </a:rPr>
              <a:t>[2]</a:t>
            </a:r>
          </a:p>
          <a:p>
            <a:pPr lvl="1" eaLnBrk="1" hangingPunct="1">
              <a:defRPr/>
            </a:pPr>
            <a:r>
              <a:rPr lang="en-US" sz="2000" dirty="0">
                <a:latin typeface="Courier New" panose="02070309020205020404" pitchFamily="49" charset="0"/>
                <a:ea typeface="ＭＳ Ｐゴシック" pitchFamily="34" charset="-128"/>
                <a:cs typeface="Courier New" panose="02070309020205020404" pitchFamily="49" charset="0"/>
              </a:rPr>
              <a:t>		</a:t>
            </a:r>
            <a:endParaRPr lang="en-US" sz="2000" dirty="0">
              <a:solidFill>
                <a:srgbClr val="3C8C93"/>
              </a:solidFill>
              <a:latin typeface="Courier New" panose="02070309020205020404" pitchFamily="49" charset="0"/>
              <a:ea typeface="ＭＳ Ｐゴシック" pitchFamily="34" charset="-128"/>
              <a:cs typeface="Courier New" panose="02070309020205020404" pitchFamily="49" charset="0"/>
            </a:endParaRPr>
          </a:p>
          <a:p>
            <a:pPr lvl="1" eaLnBrk="1" hangingPunct="1">
              <a:defRPr/>
            </a:pPr>
            <a:r>
              <a:rPr lang="en-US" sz="1200" dirty="0">
                <a:solidFill>
                  <a:srgbClr val="669900"/>
                </a:solidFill>
                <a:ea typeface="ＭＳ Ｐゴシック" pitchFamily="34" charset="-128"/>
              </a:rPr>
              <a:t>There are 3 items in the dictionary… With zero-based indexing,</a:t>
            </a:r>
            <a:br>
              <a:rPr lang="en-US" sz="1200" dirty="0">
                <a:solidFill>
                  <a:srgbClr val="669900"/>
                </a:solidFill>
                <a:ea typeface="ＭＳ Ｐゴシック" pitchFamily="34" charset="-128"/>
              </a:rPr>
            </a:br>
            <a:r>
              <a:rPr lang="en-US" sz="1200" dirty="0">
                <a:solidFill>
                  <a:srgbClr val="669900"/>
                </a:solidFill>
                <a:ea typeface="ＭＳ Ｐゴシック" pitchFamily="34" charset="-128"/>
              </a:rPr>
              <a:t>why doesn'</a:t>
            </a:r>
            <a:r>
              <a:rPr lang="en-US" altLang="ja-JP" sz="1200" dirty="0">
                <a:solidFill>
                  <a:srgbClr val="669900"/>
                </a:solidFill>
                <a:ea typeface="ＭＳ Ｐゴシック" pitchFamily="34" charset="-128"/>
              </a:rPr>
              <a:t>t this give the 3</a:t>
            </a:r>
            <a:r>
              <a:rPr lang="en-US" altLang="ja-JP" sz="1200" baseline="30000" dirty="0">
                <a:solidFill>
                  <a:srgbClr val="669900"/>
                </a:solidFill>
                <a:ea typeface="ＭＳ Ｐゴシック" pitchFamily="34" charset="-128"/>
              </a:rPr>
              <a:t>rd</a:t>
            </a:r>
            <a:r>
              <a:rPr lang="en-US" altLang="ja-JP" sz="1200" dirty="0">
                <a:solidFill>
                  <a:srgbClr val="669900"/>
                </a:solidFill>
                <a:ea typeface="ＭＳ Ｐゴシック" pitchFamily="34" charset="-128"/>
              </a:rPr>
              <a:t> item?</a:t>
            </a:r>
          </a:p>
          <a:p>
            <a:pPr marL="0" indent="0" eaLnBrk="1" hangingPunct="1">
              <a:buNone/>
              <a:defRPr/>
            </a:pPr>
            <a:r>
              <a:rPr lang="en-US" sz="2400" dirty="0">
                <a:solidFill>
                  <a:schemeClr val="bg2">
                    <a:lumMod val="25000"/>
                  </a:schemeClr>
                </a:solidFill>
                <a:latin typeface="Consolas" panose="020B0609020204030204" pitchFamily="49" charset="0"/>
                <a:ea typeface="ＭＳ Ｐゴシック" pitchFamily="34" charset="-128"/>
              </a:rPr>
              <a:t>--------------------------------------------------</a:t>
            </a:r>
          </a:p>
          <a:p>
            <a:pPr marL="0" indent="0" eaLnBrk="1" hangingPunct="1">
              <a:buNone/>
              <a:defRPr/>
            </a:pPr>
            <a:endParaRPr lang="en-US" sz="2400" dirty="0">
              <a:ea typeface="ＭＳ Ｐゴシック" pitchFamily="34" charset="-128"/>
            </a:endParaRPr>
          </a:p>
          <a:p>
            <a:pPr marL="0" indent="0" eaLnBrk="1" hangingPunct="1">
              <a:buNone/>
              <a:defRPr/>
            </a:pPr>
            <a:endParaRPr lang="en-US" sz="2400" dirty="0">
              <a:ea typeface="ＭＳ Ｐゴシック" pitchFamily="34" charset="-128"/>
            </a:endParaRPr>
          </a:p>
          <a:p>
            <a:pPr marL="0" indent="0" eaLnBrk="1" hangingPunct="1">
              <a:buNone/>
              <a:defRPr/>
            </a:pPr>
            <a:endParaRPr lang="en-US" sz="2400" dirty="0">
              <a:ea typeface="ＭＳ Ｐゴシック" pitchFamily="34" charset="-128"/>
            </a:endParaRPr>
          </a:p>
          <a:p>
            <a:pPr lvl="1" eaLnBrk="1" hangingPunct="1">
              <a:defRPr/>
            </a:pPr>
            <a:r>
              <a:rPr lang="en-US" sz="2000" dirty="0">
                <a:latin typeface="Courier New" panose="02070309020205020404" pitchFamily="49" charset="0"/>
                <a:ea typeface="ＭＳ Ｐゴシック" pitchFamily="34" charset="-128"/>
                <a:cs typeface="Courier New" panose="02070309020205020404" pitchFamily="49" charset="0"/>
              </a:rPr>
              <a:t>&gt;&gt;&gt; cov2 = </a:t>
            </a:r>
            <a:r>
              <a:rPr lang="en-US" sz="2000" dirty="0" err="1">
                <a:latin typeface="Courier New" panose="02070309020205020404" pitchFamily="49" charset="0"/>
                <a:ea typeface="ＭＳ Ｐゴシック" pitchFamily="34" charset="-128"/>
                <a:cs typeface="Courier New" panose="02070309020205020404" pitchFamily="49" charset="0"/>
              </a:rPr>
              <a:t>cover_dict</a:t>
            </a:r>
            <a:r>
              <a:rPr lang="en-US" sz="2000" dirty="0">
                <a:latin typeface="Courier New" panose="02070309020205020404" pitchFamily="49" charset="0"/>
                <a:ea typeface="ＭＳ Ｐゴシック" pitchFamily="34" charset="-128"/>
                <a:cs typeface="Courier New" panose="02070309020205020404" pitchFamily="49" charset="0"/>
              </a:rPr>
              <a:t>[</a:t>
            </a:r>
            <a:r>
              <a:rPr lang="en-US" altLang="ja-JP" sz="2000" dirty="0">
                <a:latin typeface="Courier New" panose="02070309020205020404" pitchFamily="49" charset="0"/>
                <a:ea typeface="ＭＳ Ｐゴシック" pitchFamily="34" charset="-128"/>
                <a:cs typeface="Courier New" panose="02070309020205020404" pitchFamily="49" charset="0"/>
              </a:rPr>
              <a:t>8]</a:t>
            </a:r>
          </a:p>
          <a:p>
            <a:pPr lvl="1" eaLnBrk="1" hangingPunct="1">
              <a:defRPr/>
            </a:pPr>
            <a:r>
              <a:rPr lang="en-US" sz="2000" dirty="0">
                <a:latin typeface="Courier New" panose="02070309020205020404" pitchFamily="49" charset="0"/>
                <a:ea typeface="ＭＳ Ｐゴシック" pitchFamily="34" charset="-128"/>
                <a:cs typeface="Courier New" panose="02070309020205020404" pitchFamily="49" charset="0"/>
              </a:rPr>
              <a:t>&gt;&gt;&gt; cov2</a:t>
            </a:r>
          </a:p>
          <a:p>
            <a:pPr lvl="1" eaLnBrk="1" hangingPunct="1">
              <a:defRPr/>
            </a:pP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a:t>
            </a:r>
            <a:r>
              <a:rPr lang="en-US" sz="1800" dirty="0" err="1">
                <a:solidFill>
                  <a:srgbClr val="3C8C93"/>
                </a:solidFill>
                <a:latin typeface="Courier New" panose="02070309020205020404" pitchFamily="49" charset="0"/>
                <a:ea typeface="ＭＳ Ｐゴシック" pitchFamily="34" charset="-128"/>
                <a:cs typeface="Courier New" panose="02070309020205020404" pitchFamily="49" charset="0"/>
              </a:rPr>
              <a:t>orch</a:t>
            </a: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a:t>
            </a:r>
            <a:r>
              <a:rPr lang="en-US" sz="1400" dirty="0">
                <a:solidFill>
                  <a:srgbClr val="669900"/>
                </a:solidFill>
                <a:ea typeface="ＭＳ Ｐゴシック" pitchFamily="34" charset="-128"/>
              </a:rPr>
              <a:t>		</a:t>
            </a:r>
            <a:endParaRPr lang="en-US" sz="1800" dirty="0">
              <a:ea typeface="ＭＳ Ｐゴシック" pitchFamily="34" charset="-128"/>
            </a:endParaRPr>
          </a:p>
          <a:p>
            <a:pPr eaLnBrk="1" hangingPunct="1">
              <a:defRPr/>
            </a:pPr>
            <a:endParaRPr lang="en-US" sz="1800" dirty="0">
              <a:solidFill>
                <a:srgbClr val="669900"/>
              </a:solidFill>
              <a:ea typeface="ＭＳ Ｐゴシック" pitchFamily="34" charset="-128"/>
            </a:endParaRPr>
          </a:p>
        </p:txBody>
      </p:sp>
      <p:sp>
        <p:nvSpPr>
          <p:cNvPr id="11274" name="Rectangle 15">
            <a:extLst>
              <a:ext uri="{FF2B5EF4-FFF2-40B4-BE49-F238E27FC236}">
                <a16:creationId xmlns:a16="http://schemas.microsoft.com/office/drawing/2014/main" id="{2FD1CB04-7A7C-0130-DB57-2B7AF78442C8}"/>
              </a:ext>
            </a:extLst>
          </p:cNvPr>
          <p:cNvSpPr>
            <a:spLocks noChangeArrowheads="1"/>
          </p:cNvSpPr>
          <p:nvPr/>
        </p:nvSpPr>
        <p:spPr bwMode="auto">
          <a:xfrm>
            <a:off x="182880" y="4114800"/>
            <a:ext cx="2971800" cy="381000"/>
          </a:xfrm>
          <a:prstGeom prst="rect">
            <a:avLst/>
          </a:prstGeom>
          <a:noFill/>
          <a:ln w="38100" algn="ctr">
            <a:solidFill>
              <a:srgbClr val="FAFADF"/>
            </a:solidFill>
            <a:round/>
            <a:headEnd/>
            <a:tailEnd/>
          </a:ln>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dirty="0"/>
              <a:t>Use </a:t>
            </a:r>
            <a:r>
              <a:rPr lang="en-US" altLang="en-US" sz="1800" i="1" dirty="0"/>
              <a:t>access-by-key syntax</a:t>
            </a:r>
            <a:endParaRPr lang="en-US" altLang="en-US" sz="1800" dirty="0"/>
          </a:p>
        </p:txBody>
      </p:sp>
      <p:pic>
        <p:nvPicPr>
          <p:cNvPr id="4" name="Graphic 3" descr="Close with solid fill">
            <a:extLst>
              <a:ext uri="{FF2B5EF4-FFF2-40B4-BE49-F238E27FC236}">
                <a16:creationId xmlns:a16="http://schemas.microsoft.com/office/drawing/2014/main" id="{C60D96C9-5753-D019-E939-8978B3C32DF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66457" y="1777562"/>
            <a:ext cx="1752600" cy="1752600"/>
          </a:xfrm>
          <a:prstGeom prst="rect">
            <a:avLst/>
          </a:prstGeom>
        </p:spPr>
      </p:pic>
      <p:sp>
        <p:nvSpPr>
          <p:cNvPr id="5" name="TextBox 4">
            <a:extLst>
              <a:ext uri="{FF2B5EF4-FFF2-40B4-BE49-F238E27FC236}">
                <a16:creationId xmlns:a16="http://schemas.microsoft.com/office/drawing/2014/main" id="{0AB6059A-9EDE-2620-05B7-9AE82B135660}"/>
              </a:ext>
            </a:extLst>
          </p:cNvPr>
          <p:cNvSpPr txBox="1"/>
          <p:nvPr/>
        </p:nvSpPr>
        <p:spPr>
          <a:xfrm>
            <a:off x="7429500" y="2450068"/>
            <a:ext cx="1095172" cy="369332"/>
          </a:xfrm>
          <a:prstGeom prst="rect">
            <a:avLst/>
          </a:prstGeom>
          <a:noFill/>
        </p:spPr>
        <p:txBody>
          <a:bodyPr wrap="none" rtlCol="0">
            <a:spAutoFit/>
          </a:bodyPr>
          <a:lstStyle/>
          <a:p>
            <a:r>
              <a:rPr lang="en-US" dirty="0" err="1">
                <a:solidFill>
                  <a:srgbClr val="C00000"/>
                </a:solidFill>
              </a:rPr>
              <a:t>KeyError</a:t>
            </a:r>
            <a:endParaRPr lang="en-US" dirty="0">
              <a:solidFill>
                <a:srgbClr val="C00000"/>
              </a:solidFill>
            </a:endParaRPr>
          </a:p>
        </p:txBody>
      </p:sp>
      <p:pic>
        <p:nvPicPr>
          <p:cNvPr id="6" name="Graphic 5" descr="Checkmark with solid fill">
            <a:extLst>
              <a:ext uri="{FF2B5EF4-FFF2-40B4-BE49-F238E27FC236}">
                <a16:creationId xmlns:a16="http://schemas.microsoft.com/office/drawing/2014/main" id="{58D89194-F440-1F61-C23B-9C77F084D75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766457" y="4572000"/>
            <a:ext cx="1752600" cy="1752600"/>
          </a:xfrm>
          <a:prstGeom prst="rect">
            <a:avLst/>
          </a:prstGeom>
        </p:spPr>
      </p:pic>
    </p:spTree>
    <p:extLst>
      <p:ext uri="{BB962C8B-B14F-4D97-AF65-F5344CB8AC3E}">
        <p14:creationId xmlns:p14="http://schemas.microsoft.com/office/powerpoint/2010/main" val="1783602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0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40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840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12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840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8403">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5840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4" grpId="0" animBg="1"/>
      <p:bldP spid="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7" name="Rectangle 2">
            <a:extLst>
              <a:ext uri="{FF2B5EF4-FFF2-40B4-BE49-F238E27FC236}">
                <a16:creationId xmlns:a16="http://schemas.microsoft.com/office/drawing/2014/main" id="{5FE86486-5CF2-B418-9A73-500066EB3DE9}"/>
              </a:ext>
            </a:extLst>
          </p:cNvPr>
          <p:cNvSpPr>
            <a:spLocks noGrp="1" noChangeArrowheads="1"/>
          </p:cNvSpPr>
          <p:nvPr>
            <p:ph type="title"/>
          </p:nvPr>
        </p:nvSpPr>
        <p:spPr>
          <a:xfrm>
            <a:off x="155448" y="304800"/>
            <a:ext cx="8001000" cy="457200"/>
          </a:xfrm>
        </p:spPr>
        <p:txBody>
          <a:bodyPr/>
          <a:lstStyle/>
          <a:p>
            <a:pPr eaLnBrk="1" hangingPunct="1"/>
            <a:r>
              <a:rPr lang="en-US" altLang="en-US" sz="3200" dirty="0">
                <a:solidFill>
                  <a:srgbClr val="262673"/>
                </a:solidFill>
              </a:rPr>
              <a:t>Access-by-key</a:t>
            </a:r>
          </a:p>
        </p:txBody>
      </p:sp>
      <p:sp>
        <p:nvSpPr>
          <p:cNvPr id="358403" name="Rectangle 3">
            <a:extLst>
              <a:ext uri="{FF2B5EF4-FFF2-40B4-BE49-F238E27FC236}">
                <a16:creationId xmlns:a16="http://schemas.microsoft.com/office/drawing/2014/main" id="{CA5D91D3-C2AB-AC15-B33D-DD4F00249FDF}"/>
              </a:ext>
            </a:extLst>
          </p:cNvPr>
          <p:cNvSpPr>
            <a:spLocks noGrp="1" noChangeArrowheads="1"/>
          </p:cNvSpPr>
          <p:nvPr>
            <p:ph type="body" idx="1"/>
          </p:nvPr>
        </p:nvSpPr>
        <p:spPr>
          <a:xfrm>
            <a:off x="152400" y="1371600"/>
            <a:ext cx="8686800" cy="5410200"/>
          </a:xfrm>
          <a:ln w="76200"/>
        </p:spPr>
        <p:txBody>
          <a:bodyPr/>
          <a:lstStyle/>
          <a:p>
            <a:pPr marL="0" indent="0" eaLnBrk="1" hangingPunct="1">
              <a:buNone/>
              <a:defRPr/>
            </a:pPr>
            <a:r>
              <a:rPr lang="en-US" sz="2400" dirty="0">
                <a:ea typeface="ＭＳ Ｐゴシック" pitchFamily="34" charset="-128"/>
              </a:rPr>
              <a:t>Instead of an index, use a key inside square braces. </a:t>
            </a:r>
          </a:p>
          <a:p>
            <a:pPr marL="0" indent="0" eaLnBrk="1" hangingPunct="1">
              <a:buNone/>
              <a:defRPr/>
            </a:pPr>
            <a:r>
              <a:rPr lang="en-US" sz="2400" dirty="0">
                <a:ea typeface="ＭＳ Ｐゴシック" pitchFamily="34" charset="-128"/>
              </a:rPr>
              <a:t>                                    </a:t>
            </a:r>
            <a:r>
              <a:rPr lang="en-US" sz="4000" dirty="0"/>
              <a:t>d[k]</a:t>
            </a:r>
            <a:endParaRPr lang="en-US" sz="2400" dirty="0">
              <a:ea typeface="ＭＳ Ｐゴシック" pitchFamily="34" charset="-128"/>
            </a:endParaRPr>
          </a:p>
          <a:p>
            <a:pPr marL="0" indent="0" eaLnBrk="1" hangingPunct="1">
              <a:buNone/>
              <a:defRPr/>
            </a:pPr>
            <a:endParaRPr lang="en-US" sz="2400" dirty="0">
              <a:ea typeface="ＭＳ Ｐゴシック" pitchFamily="34" charset="-128"/>
            </a:endParaRPr>
          </a:p>
          <a:p>
            <a:pPr marL="0" indent="0" eaLnBrk="1" hangingPunct="1">
              <a:buNone/>
              <a:defRPr/>
            </a:pPr>
            <a:endParaRPr lang="en-US" sz="2400" dirty="0">
              <a:ea typeface="ＭＳ Ｐゴシック" pitchFamily="34" charset="-128"/>
            </a:endParaRPr>
          </a:p>
          <a:p>
            <a:pPr marL="0" indent="0" eaLnBrk="1" hangingPunct="1">
              <a:buNone/>
              <a:defRPr/>
            </a:pPr>
            <a:r>
              <a:rPr lang="en-US" sz="2400" dirty="0">
                <a:ea typeface="ＭＳ Ｐゴシック" pitchFamily="34" charset="-128"/>
              </a:rPr>
              <a:t>Get the value of the item which has key 5.    </a:t>
            </a:r>
          </a:p>
          <a:p>
            <a:pPr lvl="1" eaLnBrk="1" hangingPunct="1">
              <a:defRPr/>
            </a:pPr>
            <a:r>
              <a:rPr lang="en-US" sz="2000" dirty="0">
                <a:ea typeface="ＭＳ Ｐゴシック" pitchFamily="34" charset="-128"/>
              </a:rPr>
              <a:t>	</a:t>
            </a:r>
            <a:r>
              <a:rPr lang="en-US" sz="2000" dirty="0">
                <a:latin typeface="Courier New" panose="02070309020205020404" pitchFamily="49" charset="0"/>
                <a:ea typeface="ＭＳ Ｐゴシック" pitchFamily="34" charset="-128"/>
                <a:cs typeface="Courier New" panose="02070309020205020404" pitchFamily="49" charset="0"/>
              </a:rPr>
              <a:t>	&gt;&gt;&gt; </a:t>
            </a:r>
            <a:r>
              <a:rPr lang="en-US" sz="2000" dirty="0" err="1">
                <a:latin typeface="Courier New" panose="02070309020205020404" pitchFamily="49" charset="0"/>
                <a:ea typeface="ＭＳ Ｐゴシック" pitchFamily="34" charset="-128"/>
                <a:cs typeface="Courier New" panose="02070309020205020404" pitchFamily="49" charset="0"/>
              </a:rPr>
              <a:t>cover_dict</a:t>
            </a:r>
            <a:r>
              <a:rPr lang="en-US" sz="2000" dirty="0">
                <a:latin typeface="Courier New" panose="02070309020205020404" pitchFamily="49" charset="0"/>
                <a:ea typeface="ＭＳ Ｐゴシック" pitchFamily="34" charset="-128"/>
                <a:cs typeface="Courier New" panose="02070309020205020404" pitchFamily="49" charset="0"/>
              </a:rPr>
              <a:t> = {0:"woods", 5:"park", 8:"orch"}</a:t>
            </a:r>
          </a:p>
          <a:p>
            <a:pPr lvl="1" eaLnBrk="1" hangingPunct="1">
              <a:defRPr/>
            </a:pPr>
            <a:r>
              <a:rPr lang="en-US" sz="2000" dirty="0">
                <a:latin typeface="Courier New" panose="02070309020205020404" pitchFamily="49" charset="0"/>
                <a:ea typeface="ＭＳ Ｐゴシック" pitchFamily="34" charset="-128"/>
                <a:cs typeface="Courier New" panose="02070309020205020404" pitchFamily="49" charset="0"/>
              </a:rPr>
              <a:t>		&gt;&gt;&gt; </a:t>
            </a:r>
            <a:r>
              <a:rPr lang="en-US" sz="2000" dirty="0" err="1">
                <a:latin typeface="Courier New" panose="02070309020205020404" pitchFamily="49" charset="0"/>
                <a:ea typeface="ＭＳ Ｐゴシック" pitchFamily="34" charset="-128"/>
                <a:cs typeface="Courier New" panose="02070309020205020404" pitchFamily="49" charset="0"/>
              </a:rPr>
              <a:t>cov</a:t>
            </a:r>
            <a:r>
              <a:rPr lang="en-US" sz="2000" dirty="0">
                <a:latin typeface="Courier New" panose="02070309020205020404" pitchFamily="49" charset="0"/>
                <a:ea typeface="ＭＳ Ｐゴシック" pitchFamily="34" charset="-128"/>
                <a:cs typeface="Courier New" panose="02070309020205020404" pitchFamily="49" charset="0"/>
              </a:rPr>
              <a:t> = </a:t>
            </a:r>
            <a:r>
              <a:rPr lang="en-US" sz="2000" dirty="0" err="1">
                <a:latin typeface="Courier New" panose="02070309020205020404" pitchFamily="49" charset="0"/>
                <a:ea typeface="ＭＳ Ｐゴシック" pitchFamily="34" charset="-128"/>
                <a:cs typeface="Courier New" panose="02070309020205020404" pitchFamily="49" charset="0"/>
              </a:rPr>
              <a:t>cover_dict</a:t>
            </a:r>
            <a:r>
              <a:rPr lang="en-US" sz="2000" dirty="0">
                <a:latin typeface="Courier New" panose="02070309020205020404" pitchFamily="49" charset="0"/>
                <a:ea typeface="ＭＳ Ｐゴシック" pitchFamily="34" charset="-128"/>
                <a:cs typeface="Courier New" panose="02070309020205020404" pitchFamily="49" charset="0"/>
              </a:rPr>
              <a:t>[5]</a:t>
            </a:r>
          </a:p>
          <a:p>
            <a:pPr lvl="1" eaLnBrk="1" hangingPunct="1">
              <a:defRPr/>
            </a:pPr>
            <a:r>
              <a:rPr lang="en-US" sz="2000" dirty="0">
                <a:latin typeface="Courier New" panose="02070309020205020404" pitchFamily="49" charset="0"/>
                <a:ea typeface="ＭＳ Ｐゴシック" pitchFamily="34" charset="-128"/>
                <a:cs typeface="Courier New" panose="02070309020205020404" pitchFamily="49" charset="0"/>
              </a:rPr>
              <a:t>		&gt;&gt;&gt; </a:t>
            </a:r>
            <a:r>
              <a:rPr lang="en-US" sz="2000" dirty="0" err="1">
                <a:latin typeface="Courier New" panose="02070309020205020404" pitchFamily="49" charset="0"/>
                <a:ea typeface="ＭＳ Ｐゴシック" pitchFamily="34" charset="-128"/>
                <a:cs typeface="Courier New" panose="02070309020205020404" pitchFamily="49" charset="0"/>
              </a:rPr>
              <a:t>cov</a:t>
            </a:r>
            <a:endParaRPr lang="en-US" sz="2000" dirty="0">
              <a:latin typeface="Courier New" panose="02070309020205020404" pitchFamily="49" charset="0"/>
              <a:ea typeface="ＭＳ Ｐゴシック" pitchFamily="34" charset="-128"/>
              <a:cs typeface="Courier New" panose="02070309020205020404" pitchFamily="49" charset="0"/>
            </a:endParaRPr>
          </a:p>
          <a:p>
            <a:pPr lvl="1" eaLnBrk="1" hangingPunct="1">
              <a:defRPr/>
            </a:pPr>
            <a:r>
              <a:rPr lang="en-US" sz="2000" dirty="0">
                <a:latin typeface="Courier New" panose="02070309020205020404" pitchFamily="49" charset="0"/>
                <a:ea typeface="ＭＳ Ｐゴシック" pitchFamily="34" charset="-128"/>
                <a:cs typeface="Courier New" panose="02070309020205020404" pitchFamily="49" charset="0"/>
              </a:rPr>
              <a:t>		</a:t>
            </a:r>
            <a:r>
              <a:rPr lang="en-US" sz="2000" dirty="0">
                <a:solidFill>
                  <a:srgbClr val="3C8C93"/>
                </a:solidFill>
                <a:latin typeface="Courier New" panose="02070309020205020404" pitchFamily="49" charset="0"/>
                <a:ea typeface="ＭＳ Ｐゴシック" pitchFamily="34" charset="-128"/>
                <a:cs typeface="Courier New" panose="02070309020205020404" pitchFamily="49" charset="0"/>
              </a:rPr>
              <a:t>'park'</a:t>
            </a:r>
          </a:p>
          <a:p>
            <a:pPr eaLnBrk="1" hangingPunct="1">
              <a:defRPr/>
            </a:pPr>
            <a:endParaRPr lang="en-US" sz="2400" dirty="0">
              <a:ea typeface="ＭＳ Ｐゴシック" pitchFamily="34" charset="-128"/>
            </a:endParaRPr>
          </a:p>
          <a:p>
            <a:pPr marL="0" indent="0" eaLnBrk="1" hangingPunct="1">
              <a:buNone/>
              <a:defRPr/>
            </a:pPr>
            <a:endParaRPr lang="en-US" sz="2400" dirty="0">
              <a:ea typeface="ＭＳ Ｐゴシック" pitchFamily="34" charset="-128"/>
            </a:endParaRPr>
          </a:p>
          <a:p>
            <a:pPr eaLnBrk="1" hangingPunct="1">
              <a:defRPr/>
            </a:pPr>
            <a:endParaRPr lang="en-US" sz="1800" dirty="0">
              <a:ea typeface="ＭＳ Ｐゴシック" pitchFamily="34" charset="-128"/>
            </a:endParaRPr>
          </a:p>
          <a:p>
            <a:pPr eaLnBrk="1" hangingPunct="1">
              <a:defRPr/>
            </a:pPr>
            <a:endParaRPr lang="en-US" sz="1800" dirty="0">
              <a:solidFill>
                <a:srgbClr val="669900"/>
              </a:solidFill>
              <a:ea typeface="ＭＳ Ｐゴシック" pitchFamily="34" charset="-128"/>
            </a:endParaRPr>
          </a:p>
        </p:txBody>
      </p:sp>
      <p:sp>
        <p:nvSpPr>
          <p:cNvPr id="7" name="TextBox 6">
            <a:extLst>
              <a:ext uri="{FF2B5EF4-FFF2-40B4-BE49-F238E27FC236}">
                <a16:creationId xmlns:a16="http://schemas.microsoft.com/office/drawing/2014/main" id="{B99813B3-9221-3F5B-4B8D-5F161EE0F0FE}"/>
              </a:ext>
            </a:extLst>
          </p:cNvPr>
          <p:cNvSpPr txBox="1">
            <a:spLocks noChangeArrowheads="1"/>
          </p:cNvSpPr>
          <p:nvPr/>
        </p:nvSpPr>
        <p:spPr bwMode="auto">
          <a:xfrm>
            <a:off x="5709920" y="4538246"/>
            <a:ext cx="3467143"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Arial" panose="020B0604020202020204" pitchFamily="34" charset="0"/>
                <a:ea typeface="MS PGothic" panose="020B0600070205080204" pitchFamily="34" charset="-128"/>
              </a:defRPr>
            </a:lvl1pPr>
            <a:lvl2pPr>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marL="0" indent="0" eaLnBrk="1" hangingPunct="1">
              <a:spcBef>
                <a:spcPct val="0"/>
              </a:spcBef>
              <a:buNone/>
            </a:pPr>
            <a:r>
              <a:rPr lang="en-US" altLang="en-US" sz="1600" dirty="0">
                <a:solidFill>
                  <a:srgbClr val="FF0066"/>
                </a:solidFill>
              </a:rPr>
              <a:t># Looks like indexing but it</a:t>
            </a:r>
            <a:r>
              <a:rPr lang="ja-JP" altLang="en-US" sz="1600" dirty="0">
                <a:solidFill>
                  <a:srgbClr val="FF0066"/>
                </a:solidFill>
              </a:rPr>
              <a:t>’</a:t>
            </a:r>
            <a:r>
              <a:rPr lang="en-US" altLang="ja-JP" sz="1600" dirty="0">
                <a:solidFill>
                  <a:srgbClr val="FF0066"/>
                </a:solidFill>
              </a:rPr>
              <a:t>s NOT</a:t>
            </a:r>
          </a:p>
        </p:txBody>
      </p:sp>
      <p:sp>
        <p:nvSpPr>
          <p:cNvPr id="11274" name="Rectangle 15">
            <a:extLst>
              <a:ext uri="{FF2B5EF4-FFF2-40B4-BE49-F238E27FC236}">
                <a16:creationId xmlns:a16="http://schemas.microsoft.com/office/drawing/2014/main" id="{2FD1CB04-7A7C-0130-DB57-2B7AF78442C8}"/>
              </a:ext>
            </a:extLst>
          </p:cNvPr>
          <p:cNvSpPr>
            <a:spLocks noChangeArrowheads="1"/>
          </p:cNvSpPr>
          <p:nvPr/>
        </p:nvSpPr>
        <p:spPr bwMode="auto">
          <a:xfrm>
            <a:off x="4305343" y="2046302"/>
            <a:ext cx="2971800" cy="381000"/>
          </a:xfrm>
          <a:prstGeom prst="rect">
            <a:avLst/>
          </a:prstGeom>
          <a:solidFill>
            <a:srgbClr val="F5F5F6"/>
          </a:solidFill>
          <a:ln w="38100" algn="ctr">
            <a:solidFill>
              <a:srgbClr val="FAFADF"/>
            </a:solidFill>
            <a:round/>
            <a:headEnd/>
            <a:tailEnd/>
          </a:ln>
        </p:spPr>
        <p:txBody>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dirty="0">
                <a:sym typeface="Wingdings" panose="05000000000000000000" pitchFamily="2" charset="2"/>
              </a:rPr>
              <a:t></a:t>
            </a:r>
            <a:r>
              <a:rPr lang="en-US" altLang="en-US" sz="1800" i="1" dirty="0"/>
              <a:t>access-by-key syntax</a:t>
            </a:r>
            <a:endParaRPr lang="en-US" altLang="en-US" sz="1800" dirty="0"/>
          </a:p>
        </p:txBody>
      </p:sp>
      <p:pic>
        <p:nvPicPr>
          <p:cNvPr id="2" name="Picture 1" descr="A hand pointing at something&#10;&#10;Description automatically generated">
            <a:extLst>
              <a:ext uri="{FF2B5EF4-FFF2-40B4-BE49-F238E27FC236}">
                <a16:creationId xmlns:a16="http://schemas.microsoft.com/office/drawing/2014/main" id="{B0B97FBE-136A-08FD-EA62-DB2C314425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358209">
            <a:off x="4574914" y="4358324"/>
            <a:ext cx="1058257" cy="636273"/>
          </a:xfrm>
          <a:prstGeom prst="rect">
            <a:avLst/>
          </a:prstGeom>
        </p:spPr>
      </p:pic>
      <p:pic>
        <p:nvPicPr>
          <p:cNvPr id="13" name="Graphic 12" descr="Close with solid fill">
            <a:extLst>
              <a:ext uri="{FF2B5EF4-FFF2-40B4-BE49-F238E27FC236}">
                <a16:creationId xmlns:a16="http://schemas.microsoft.com/office/drawing/2014/main" id="{13DF69D1-494C-6A7A-2CD5-86167BD2776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83628" y="4261114"/>
            <a:ext cx="914400" cy="914400"/>
          </a:xfrm>
          <a:prstGeom prst="rect">
            <a:avLst/>
          </a:prstGeom>
        </p:spPr>
      </p:pic>
      <p:pic>
        <p:nvPicPr>
          <p:cNvPr id="3" name="Graphic 2" descr="Close with solid fill">
            <a:extLst>
              <a:ext uri="{FF2B5EF4-FFF2-40B4-BE49-F238E27FC236}">
                <a16:creationId xmlns:a16="http://schemas.microsoft.com/office/drawing/2014/main" id="{BE9A00F8-2E85-01A0-D8E4-21B5EAABF44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683628" y="4247521"/>
            <a:ext cx="914400" cy="9144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840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840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8403">
                                            <p:txEl>
                                              <p:pRg st="6" end="6"/>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8403">
                                            <p:txEl>
                                              <p:pRg st="7" end="7"/>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58403">
                                            <p:txEl>
                                              <p:pRg st="8" end="8"/>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45" presetClass="entr" presetSubtype="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fade">
                                      <p:cBhvr>
                                        <p:cTn id="25" dur="2000"/>
                                        <p:tgtEl>
                                          <p:spTgt spid="2"/>
                                        </p:tgtEl>
                                      </p:cBhvr>
                                    </p:animEffect>
                                    <p:anim calcmode="lin" valueType="num">
                                      <p:cBhvr>
                                        <p:cTn id="26" dur="2000" fill="hold"/>
                                        <p:tgtEl>
                                          <p:spTgt spid="2"/>
                                        </p:tgtEl>
                                        <p:attrNameLst>
                                          <p:attrName>ppt_w</p:attrName>
                                        </p:attrNameLst>
                                      </p:cBhvr>
                                      <p:tavLst>
                                        <p:tav tm="0" fmla="#ppt_w*sin(2.5*pi*$)">
                                          <p:val>
                                            <p:fltVal val="0"/>
                                          </p:val>
                                        </p:tav>
                                        <p:tav tm="100000">
                                          <p:val>
                                            <p:fltVal val="1"/>
                                          </p:val>
                                        </p:tav>
                                      </p:tavLst>
                                    </p:anim>
                                    <p:anim calcmode="lin" valueType="num">
                                      <p:cBhvr>
                                        <p:cTn id="27" dur="2000" fill="hold"/>
                                        <p:tgtEl>
                                          <p:spTgt spid="2"/>
                                        </p:tgtEl>
                                        <p:attrNameLst>
                                          <p:attrName>ppt_h</p:attrName>
                                        </p:attrNameLst>
                                      </p:cBhvr>
                                      <p:tavLst>
                                        <p:tav tm="0">
                                          <p:val>
                                            <p:strVal val="#ppt_h"/>
                                          </p:val>
                                        </p:tav>
                                        <p:tav tm="100000">
                                          <p:val>
                                            <p:strVal val="#ppt_h"/>
                                          </p:val>
                                        </p:tav>
                                      </p:tavLst>
                                    </p:anim>
                                  </p:childTnLst>
                                </p:cTn>
                              </p:par>
                              <p:par>
                                <p:cTn id="28" presetID="1" presetClass="entr" presetSubtype="0" fill="hold" nodeType="withEffect">
                                  <p:stCondLst>
                                    <p:cond delay="0"/>
                                  </p:stCondLst>
                                  <p:childTnLst>
                                    <p:set>
                                      <p:cBhvr>
                                        <p:cTn id="29" dur="1" fill="hold">
                                          <p:stCondLst>
                                            <p:cond delay="0"/>
                                          </p:stCondLst>
                                        </p:cTn>
                                        <p:tgtEl>
                                          <p:spTgt spid="7">
                                            <p:txEl>
                                              <p:pRg st="0" end="0"/>
                                            </p:txEl>
                                          </p:spTgt>
                                        </p:tgtEl>
                                        <p:attrNameLst>
                                          <p:attrName>style.visibility</p:attrName>
                                        </p:attrNameLst>
                                      </p:cBhvr>
                                      <p:to>
                                        <p:strVal val="visible"/>
                                      </p:to>
                                    </p:set>
                                  </p:childTnLst>
                                </p:cTn>
                              </p:par>
                              <p:par>
                                <p:cTn id="30" presetID="45" presetClass="entr" presetSubtype="0" fill="hold"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fade">
                                      <p:cBhvr>
                                        <p:cTn id="32" dur="2000"/>
                                        <p:tgtEl>
                                          <p:spTgt spid="13"/>
                                        </p:tgtEl>
                                      </p:cBhvr>
                                    </p:animEffect>
                                    <p:anim calcmode="lin" valueType="num">
                                      <p:cBhvr>
                                        <p:cTn id="33" dur="2000" fill="hold"/>
                                        <p:tgtEl>
                                          <p:spTgt spid="13"/>
                                        </p:tgtEl>
                                        <p:attrNameLst>
                                          <p:attrName>ppt_w</p:attrName>
                                        </p:attrNameLst>
                                      </p:cBhvr>
                                      <p:tavLst>
                                        <p:tav tm="0" fmla="#ppt_w*sin(2.5*pi*$)">
                                          <p:val>
                                            <p:fltVal val="0"/>
                                          </p:val>
                                        </p:tav>
                                        <p:tav tm="100000">
                                          <p:val>
                                            <p:fltVal val="1"/>
                                          </p:val>
                                        </p:tav>
                                      </p:tavLst>
                                    </p:anim>
                                    <p:anim calcmode="lin" valueType="num">
                                      <p:cBhvr>
                                        <p:cTn id="34" dur="2000" fill="hold"/>
                                        <p:tgtEl>
                                          <p:spTgt spid="13"/>
                                        </p:tgtEl>
                                        <p:attrNameLst>
                                          <p:attrName>ppt_h</p:attrName>
                                        </p:attrNameLst>
                                      </p:cBhvr>
                                      <p:tavLst>
                                        <p:tav tm="0">
                                          <p:val>
                                            <p:strVal val="#ppt_h"/>
                                          </p:val>
                                        </p:tav>
                                        <p:tav tm="100000">
                                          <p:val>
                                            <p:strVal val="#ppt_h"/>
                                          </p:val>
                                        </p:tav>
                                      </p:tavLst>
                                    </p:anim>
                                  </p:childTnLst>
                                </p:cTn>
                              </p:par>
                              <p:par>
                                <p:cTn id="35" presetID="45"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animEffect transition="in" filter="fade">
                                      <p:cBhvr>
                                        <p:cTn id="37" dur="2000"/>
                                        <p:tgtEl>
                                          <p:spTgt spid="3"/>
                                        </p:tgtEl>
                                      </p:cBhvr>
                                    </p:animEffect>
                                    <p:anim calcmode="lin" valueType="num">
                                      <p:cBhvr>
                                        <p:cTn id="38" dur="2000" fill="hold"/>
                                        <p:tgtEl>
                                          <p:spTgt spid="3"/>
                                        </p:tgtEl>
                                        <p:attrNameLst>
                                          <p:attrName>ppt_w</p:attrName>
                                        </p:attrNameLst>
                                      </p:cBhvr>
                                      <p:tavLst>
                                        <p:tav tm="0" fmla="#ppt_w*sin(2.5*pi*$)">
                                          <p:val>
                                            <p:fltVal val="0"/>
                                          </p:val>
                                        </p:tav>
                                        <p:tav tm="100000">
                                          <p:val>
                                            <p:fltVal val="1"/>
                                          </p:val>
                                        </p:tav>
                                      </p:tavLst>
                                    </p:anim>
                                    <p:anim calcmode="lin" valueType="num">
                                      <p:cBhvr>
                                        <p:cTn id="39" dur="2000" fill="hold"/>
                                        <p:tgtEl>
                                          <p:spTgt spid="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a:extLst>
              <a:ext uri="{FF2B5EF4-FFF2-40B4-BE49-F238E27FC236}">
                <a16:creationId xmlns:a16="http://schemas.microsoft.com/office/drawing/2014/main" id="{2C707DFD-D669-EEB0-27F4-295B1443FA9A}"/>
              </a:ext>
            </a:extLst>
          </p:cNvPr>
          <p:cNvSpPr>
            <a:spLocks noGrp="1" noChangeArrowheads="1"/>
          </p:cNvSpPr>
          <p:nvPr>
            <p:ph type="title"/>
          </p:nvPr>
        </p:nvSpPr>
        <p:spPr>
          <a:xfrm>
            <a:off x="155448" y="304800"/>
            <a:ext cx="8001000" cy="457200"/>
          </a:xfrm>
        </p:spPr>
        <p:txBody>
          <a:bodyPr/>
          <a:lstStyle/>
          <a:p>
            <a:pPr eaLnBrk="1" hangingPunct="1"/>
            <a:r>
              <a:rPr lang="en-US" altLang="en-US" sz="3600" dirty="0">
                <a:solidFill>
                  <a:srgbClr val="262673"/>
                </a:solidFill>
              </a:rPr>
              <a:t>Modify a dictionary*</a:t>
            </a:r>
          </a:p>
        </p:txBody>
      </p:sp>
      <p:sp>
        <p:nvSpPr>
          <p:cNvPr id="358403" name="Rectangle 3">
            <a:extLst>
              <a:ext uri="{FF2B5EF4-FFF2-40B4-BE49-F238E27FC236}">
                <a16:creationId xmlns:a16="http://schemas.microsoft.com/office/drawing/2014/main" id="{7DAAAB32-C776-0A16-6580-D39D2D335703}"/>
              </a:ext>
            </a:extLst>
          </p:cNvPr>
          <p:cNvSpPr>
            <a:spLocks noGrp="1" noChangeArrowheads="1"/>
          </p:cNvSpPr>
          <p:nvPr>
            <p:ph type="body" idx="1"/>
          </p:nvPr>
        </p:nvSpPr>
        <p:spPr>
          <a:xfrm>
            <a:off x="152400" y="914400"/>
            <a:ext cx="8991600" cy="5410200"/>
          </a:xfrm>
          <a:ln w="76200"/>
        </p:spPr>
        <p:txBody>
          <a:bodyPr/>
          <a:lstStyle/>
          <a:p>
            <a:pPr marL="0" indent="0" eaLnBrk="1" hangingPunct="1">
              <a:buNone/>
              <a:defRPr/>
            </a:pPr>
            <a:endParaRPr lang="en-US" sz="2000" dirty="0">
              <a:latin typeface="Courier New" panose="02070309020205020404" pitchFamily="49" charset="0"/>
              <a:ea typeface="ＭＳ Ｐゴシック" pitchFamily="34" charset="-128"/>
              <a:cs typeface="Courier New" panose="02070309020205020404" pitchFamily="49" charset="0"/>
            </a:endParaRPr>
          </a:p>
          <a:p>
            <a:pPr marL="0" indent="0" eaLnBrk="1" hangingPunct="1">
              <a:buNone/>
              <a:defRPr/>
            </a:pPr>
            <a:r>
              <a:rPr lang="en-US" sz="2000" dirty="0">
                <a:latin typeface="Courier New" panose="02070309020205020404" pitchFamily="49" charset="0"/>
                <a:ea typeface="ＭＳ Ｐゴシック" pitchFamily="34" charset="-128"/>
                <a:cs typeface="Courier New" panose="02070309020205020404" pitchFamily="49" charset="0"/>
              </a:rPr>
              <a:t>&gt;&gt;&gt; mountain = {'color': 'gray', 'fill': False}</a:t>
            </a:r>
          </a:p>
          <a:p>
            <a:pPr marL="0" indent="0" eaLnBrk="1" hangingPunct="1">
              <a:buNone/>
              <a:defRPr/>
            </a:pPr>
            <a:endParaRPr lang="en-US" sz="2000" dirty="0">
              <a:ea typeface="ＭＳ Ｐゴシック" pitchFamily="34" charset="-128"/>
            </a:endParaRPr>
          </a:p>
          <a:p>
            <a:pPr marL="0" indent="0" eaLnBrk="1" hangingPunct="1">
              <a:buNone/>
              <a:defRPr/>
            </a:pPr>
            <a:r>
              <a:rPr lang="en-US" sz="2400" dirty="0">
                <a:ea typeface="ＭＳ Ｐゴシック" pitchFamily="34" charset="-128"/>
              </a:rPr>
              <a:t>Add the item "</a:t>
            </a:r>
            <a:r>
              <a:rPr lang="en-US" sz="2400" dirty="0" err="1">
                <a:ea typeface="ＭＳ Ｐゴシック" pitchFamily="34" charset="-128"/>
              </a:rPr>
              <a:t>outline":"solid</a:t>
            </a:r>
            <a:r>
              <a:rPr lang="en-US" sz="2400" dirty="0">
                <a:ea typeface="ＭＳ Ｐゴシック" pitchFamily="34" charset="-128"/>
              </a:rPr>
              <a:t>" to mountain (an existing dictionary).</a:t>
            </a:r>
          </a:p>
          <a:p>
            <a:pPr lvl="1" eaLnBrk="1" hangingPunct="1">
              <a:defRPr/>
            </a:pPr>
            <a:endParaRPr lang="en-US" sz="1800" dirty="0">
              <a:latin typeface="Courier New" panose="02070309020205020404" pitchFamily="49" charset="0"/>
              <a:ea typeface="ＭＳ Ｐゴシック" pitchFamily="34" charset="-128"/>
              <a:cs typeface="Courier New" panose="02070309020205020404" pitchFamily="49" charset="0"/>
            </a:endParaRPr>
          </a:p>
          <a:p>
            <a:pPr lvl="1" eaLnBrk="1" hangingPunct="1">
              <a:defRPr/>
            </a:pPr>
            <a:r>
              <a:rPr lang="en-US" sz="1800" dirty="0">
                <a:latin typeface="Courier New" panose="02070309020205020404" pitchFamily="49" charset="0"/>
                <a:ea typeface="ＭＳ Ｐゴシック" pitchFamily="34" charset="-128"/>
                <a:cs typeface="Courier New" panose="02070309020205020404" pitchFamily="49" charset="0"/>
              </a:rPr>
              <a:t>		</a:t>
            </a:r>
            <a:r>
              <a:rPr lang="en-US" sz="2000" dirty="0">
                <a:latin typeface="Courier New" panose="02070309020205020404" pitchFamily="49" charset="0"/>
                <a:ea typeface="ＭＳ Ｐゴシック" pitchFamily="34" charset="-128"/>
                <a:cs typeface="Courier New" panose="02070309020205020404" pitchFamily="49" charset="0"/>
              </a:rPr>
              <a:t>&gt;&gt;&gt; mountain["outline"] = "solid" </a:t>
            </a:r>
          </a:p>
          <a:p>
            <a:pPr lvl="1" eaLnBrk="1" hangingPunct="1">
              <a:defRPr/>
            </a:pPr>
            <a:r>
              <a:rPr lang="en-US" sz="2000" dirty="0">
                <a:latin typeface="Courier New" panose="02070309020205020404" pitchFamily="49" charset="0"/>
                <a:ea typeface="ＭＳ Ｐゴシック" pitchFamily="34" charset="-128"/>
                <a:cs typeface="Courier New" panose="02070309020205020404" pitchFamily="49" charset="0"/>
              </a:rPr>
              <a:t>   &gt;&gt;&gt; mountain</a:t>
            </a:r>
            <a:endParaRPr lang="en-US" altLang="ja-JP" sz="2000" dirty="0">
              <a:latin typeface="Courier New" panose="02070309020205020404" pitchFamily="49" charset="0"/>
              <a:ea typeface="ＭＳ Ｐゴシック" pitchFamily="34" charset="-128"/>
              <a:cs typeface="Courier New" panose="02070309020205020404" pitchFamily="49" charset="0"/>
            </a:endParaRPr>
          </a:p>
          <a:p>
            <a:pPr lvl="1" eaLnBrk="1" hangingPunct="1">
              <a:defRPr/>
            </a:pPr>
            <a:r>
              <a:rPr lang="en-US" sz="2000" dirty="0">
                <a:latin typeface="Courier New" panose="02070309020205020404" pitchFamily="49" charset="0"/>
                <a:ea typeface="ＭＳ Ｐゴシック" pitchFamily="34" charset="-128"/>
                <a:cs typeface="Courier New" panose="02070309020205020404" pitchFamily="49" charset="0"/>
              </a:rPr>
              <a:t> 		</a:t>
            </a: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{'color': 'gray', 'fill': False, 'outline': 'solid'}</a:t>
            </a:r>
          </a:p>
          <a:p>
            <a:pPr marL="0" indent="0" eaLnBrk="1" hangingPunct="1">
              <a:buNone/>
              <a:defRPr/>
            </a:pPr>
            <a:endParaRPr lang="en-US" sz="2200" dirty="0">
              <a:ea typeface="ＭＳ Ｐゴシック" pitchFamily="34" charset="-128"/>
            </a:endParaRPr>
          </a:p>
          <a:p>
            <a:pPr marL="0" indent="0" eaLnBrk="1" hangingPunct="1">
              <a:buNone/>
              <a:defRPr/>
            </a:pPr>
            <a:r>
              <a:rPr lang="en-US" sz="2200" dirty="0">
                <a:ea typeface="ＭＳ Ｐゴシック" pitchFamily="34" charset="-128"/>
              </a:rPr>
              <a:t>Modify the color value to blue.</a:t>
            </a:r>
          </a:p>
          <a:p>
            <a:pPr marL="0" indent="0" eaLnBrk="1" hangingPunct="1">
              <a:buNone/>
              <a:defRPr/>
            </a:pPr>
            <a:endParaRPr lang="en-US" sz="2200" dirty="0">
              <a:ea typeface="ＭＳ Ｐゴシック" pitchFamily="34" charset="-128"/>
            </a:endParaRPr>
          </a:p>
          <a:p>
            <a:pPr lvl="1" eaLnBrk="1" hangingPunct="1">
              <a:defRPr/>
            </a:pPr>
            <a:r>
              <a:rPr lang="en-US" sz="1800" dirty="0">
                <a:solidFill>
                  <a:srgbClr val="669900"/>
                </a:solidFill>
                <a:latin typeface="Courier New" panose="02070309020205020404" pitchFamily="49" charset="0"/>
                <a:ea typeface="ＭＳ Ｐゴシック" pitchFamily="34" charset="-128"/>
                <a:cs typeface="Courier New" panose="02070309020205020404" pitchFamily="49" charset="0"/>
              </a:rPr>
              <a:t>   </a:t>
            </a:r>
            <a:r>
              <a:rPr lang="en-US" sz="1800" dirty="0">
                <a:latin typeface="Courier New" panose="02070309020205020404" pitchFamily="49" charset="0"/>
                <a:ea typeface="ＭＳ Ｐゴシック" pitchFamily="34" charset="-128"/>
                <a:cs typeface="Courier New" panose="02070309020205020404" pitchFamily="49" charset="0"/>
              </a:rPr>
              <a:t>&gt;&gt;&gt; mountain["color"] = "blue"</a:t>
            </a:r>
            <a:endParaRPr lang="en-US" altLang="ja-JP" sz="1800" dirty="0">
              <a:latin typeface="Courier New" panose="02070309020205020404" pitchFamily="49" charset="0"/>
              <a:ea typeface="ＭＳ Ｐゴシック" pitchFamily="34" charset="-128"/>
              <a:cs typeface="Courier New" panose="02070309020205020404" pitchFamily="49" charset="0"/>
            </a:endParaRPr>
          </a:p>
          <a:p>
            <a:pPr lvl="1" eaLnBrk="1" hangingPunct="1">
              <a:defRPr/>
            </a:pPr>
            <a:r>
              <a:rPr lang="en-US" sz="1800" dirty="0">
                <a:latin typeface="Courier New" panose="02070309020205020404" pitchFamily="49" charset="0"/>
                <a:ea typeface="ＭＳ Ｐゴシック" pitchFamily="34" charset="-128"/>
                <a:cs typeface="Courier New" panose="02070309020205020404" pitchFamily="49" charset="0"/>
              </a:rPr>
              <a:t>   &gt;&gt;&gt; mountain</a:t>
            </a:r>
          </a:p>
          <a:p>
            <a:pPr lvl="1" eaLnBrk="1" hangingPunct="1">
              <a:defRPr/>
            </a:pP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{'color': 'blue', 'fill': False, 'outline': 'solid'}</a:t>
            </a:r>
          </a:p>
          <a:p>
            <a:pPr lvl="1" eaLnBrk="1" hangingPunct="1">
              <a:defRPr/>
            </a:pPr>
            <a:endParaRPr lang="en-US" sz="1600" dirty="0">
              <a:solidFill>
                <a:srgbClr val="3C8C93"/>
              </a:solidFill>
              <a:latin typeface="Courier New" panose="02070309020205020404" pitchFamily="49" charset="0"/>
              <a:ea typeface="ＭＳ Ｐゴシック" pitchFamily="34" charset="-128"/>
              <a:cs typeface="Courier New" panose="02070309020205020404" pitchFamily="49" charset="0"/>
            </a:endParaRPr>
          </a:p>
          <a:p>
            <a:pPr marL="0" indent="0" eaLnBrk="1" hangingPunct="1">
              <a:buNone/>
              <a:defRPr/>
            </a:pPr>
            <a:r>
              <a:rPr lang="en-US" sz="2200" dirty="0">
                <a:ea typeface="ＭＳ Ｐゴシック" pitchFamily="34" charset="-128"/>
              </a:rPr>
              <a:t>*You can also remove items. </a:t>
            </a:r>
          </a:p>
          <a:p>
            <a:pPr lvl="1" eaLnBrk="1" hangingPunct="1">
              <a:defRPr/>
            </a:pPr>
            <a:endParaRPr lang="en-US" sz="1600" dirty="0">
              <a:solidFill>
                <a:srgbClr val="3C8C93"/>
              </a:solidFill>
              <a:latin typeface="Courier New" panose="02070309020205020404" pitchFamily="49" charset="0"/>
              <a:ea typeface="ＭＳ Ｐゴシック" pitchFamily="34" charset="-128"/>
              <a:cs typeface="Courier New" panose="02070309020205020404" pitchFamily="49" charset="0"/>
            </a:endParaRPr>
          </a:p>
          <a:p>
            <a:pPr lvl="1" eaLnBrk="1" hangingPunct="1">
              <a:defRPr/>
            </a:pPr>
            <a:endParaRPr lang="en-US" sz="1600" dirty="0">
              <a:solidFill>
                <a:srgbClr val="3C8C93"/>
              </a:solidFill>
              <a:ea typeface="ＭＳ Ｐゴシック" pitchFamily="34" charset="-128"/>
            </a:endParaRPr>
          </a:p>
        </p:txBody>
      </p:sp>
    </p:spTree>
    <p:extLst>
      <p:ext uri="{BB962C8B-B14F-4D97-AF65-F5344CB8AC3E}">
        <p14:creationId xmlns:p14="http://schemas.microsoft.com/office/powerpoint/2010/main" val="351241985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840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40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403">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8403">
                                            <p:txEl>
                                              <p:pRg st="9" end="9"/>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58403">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8403">
                                            <p:txEl>
                                              <p:pRg st="12" end="12"/>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58403">
                                            <p:txEl>
                                              <p:pRg st="13" end="13"/>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840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a:extLst>
              <a:ext uri="{FF2B5EF4-FFF2-40B4-BE49-F238E27FC236}">
                <a16:creationId xmlns:a16="http://schemas.microsoft.com/office/drawing/2014/main" id="{2C707DFD-D669-EEB0-27F4-295B1443FA9A}"/>
              </a:ext>
            </a:extLst>
          </p:cNvPr>
          <p:cNvSpPr>
            <a:spLocks noGrp="1" noChangeArrowheads="1"/>
          </p:cNvSpPr>
          <p:nvPr>
            <p:ph type="title"/>
          </p:nvPr>
        </p:nvSpPr>
        <p:spPr>
          <a:xfrm>
            <a:off x="155448" y="304800"/>
            <a:ext cx="8001000" cy="457200"/>
          </a:xfrm>
        </p:spPr>
        <p:txBody>
          <a:bodyPr/>
          <a:lstStyle/>
          <a:p>
            <a:pPr eaLnBrk="1" hangingPunct="1"/>
            <a:r>
              <a:rPr lang="en-US" altLang="en-US" sz="3600" dirty="0">
                <a:solidFill>
                  <a:srgbClr val="262673"/>
                </a:solidFill>
              </a:rPr>
              <a:t>Add item vs . Modify item</a:t>
            </a:r>
          </a:p>
        </p:txBody>
      </p:sp>
      <p:sp>
        <p:nvSpPr>
          <p:cNvPr id="358403" name="Rectangle 3">
            <a:extLst>
              <a:ext uri="{FF2B5EF4-FFF2-40B4-BE49-F238E27FC236}">
                <a16:creationId xmlns:a16="http://schemas.microsoft.com/office/drawing/2014/main" id="{7DAAAB32-C776-0A16-6580-D39D2D335703}"/>
              </a:ext>
            </a:extLst>
          </p:cNvPr>
          <p:cNvSpPr>
            <a:spLocks noGrp="1" noChangeArrowheads="1"/>
          </p:cNvSpPr>
          <p:nvPr>
            <p:ph type="body" idx="1"/>
          </p:nvPr>
        </p:nvSpPr>
        <p:spPr>
          <a:xfrm>
            <a:off x="304800" y="914400"/>
            <a:ext cx="8839200" cy="5410200"/>
          </a:xfrm>
          <a:ln w="76200"/>
        </p:spPr>
        <p:txBody>
          <a:bodyPr/>
          <a:lstStyle/>
          <a:p>
            <a:pPr marL="0" indent="0" eaLnBrk="1" hangingPunct="1">
              <a:buNone/>
              <a:defRPr/>
            </a:pPr>
            <a:endParaRPr lang="en-US" sz="2000" dirty="0">
              <a:latin typeface="Courier New" panose="02070309020205020404" pitchFamily="49" charset="0"/>
              <a:ea typeface="ＭＳ Ｐゴシック" pitchFamily="34" charset="-128"/>
              <a:cs typeface="Courier New" panose="02070309020205020404" pitchFamily="49" charset="0"/>
            </a:endParaRPr>
          </a:p>
          <a:p>
            <a:pPr marL="0" indent="0" eaLnBrk="1" hangingPunct="1">
              <a:buNone/>
              <a:defRPr/>
            </a:pPr>
            <a:r>
              <a:rPr lang="en-US" sz="2000" dirty="0">
                <a:latin typeface="Courier New" panose="02070309020205020404" pitchFamily="49" charset="0"/>
                <a:ea typeface="ＭＳ Ｐゴシック" pitchFamily="34" charset="-128"/>
                <a:cs typeface="Courier New" panose="02070309020205020404" pitchFamily="49" charset="0"/>
              </a:rPr>
              <a:t>&gt;&gt;&gt; mountain = {'color': 'gray', 'fill': False}</a:t>
            </a:r>
          </a:p>
          <a:p>
            <a:pPr marL="0" indent="0" eaLnBrk="1" hangingPunct="1">
              <a:buNone/>
              <a:defRPr/>
            </a:pPr>
            <a:endParaRPr lang="en-US" sz="2000" dirty="0">
              <a:ea typeface="ＭＳ Ｐゴシック" pitchFamily="34" charset="-128"/>
            </a:endParaRPr>
          </a:p>
          <a:p>
            <a:pPr marL="0" indent="0" eaLnBrk="1" hangingPunct="1">
              <a:buNone/>
              <a:defRPr/>
            </a:pPr>
            <a:r>
              <a:rPr lang="en-US" sz="2400" i="1" dirty="0">
                <a:ea typeface="ＭＳ Ｐゴシック" pitchFamily="34" charset="-128"/>
              </a:rPr>
              <a:t>Add</a:t>
            </a:r>
            <a:r>
              <a:rPr lang="en-US" sz="2400" dirty="0">
                <a:ea typeface="ＭＳ Ｐゴシック" pitchFamily="34" charset="-128"/>
              </a:rPr>
              <a:t> an item</a:t>
            </a:r>
            <a:r>
              <a:rPr lang="en-US" sz="1800" dirty="0">
                <a:latin typeface="Courier New" panose="02070309020205020404" pitchFamily="49" charset="0"/>
                <a:ea typeface="ＭＳ Ｐゴシック" pitchFamily="34" charset="-128"/>
                <a:cs typeface="Courier New" panose="02070309020205020404" pitchFamily="49" charset="0"/>
              </a:rPr>
              <a:t>.</a:t>
            </a:r>
            <a:br>
              <a:rPr lang="en-US" sz="1800" dirty="0">
                <a:latin typeface="Courier New" panose="02070309020205020404" pitchFamily="49" charset="0"/>
                <a:ea typeface="ＭＳ Ｐゴシック" pitchFamily="34" charset="-128"/>
                <a:cs typeface="Courier New" panose="02070309020205020404" pitchFamily="49" charset="0"/>
              </a:rPr>
            </a:br>
            <a:endParaRPr lang="en-US" sz="1800" dirty="0">
              <a:latin typeface="Courier New" panose="02070309020205020404" pitchFamily="49" charset="0"/>
              <a:ea typeface="ＭＳ Ｐゴシック" pitchFamily="34" charset="-128"/>
              <a:cs typeface="Courier New" panose="02070309020205020404" pitchFamily="49" charset="0"/>
            </a:endParaRPr>
          </a:p>
          <a:p>
            <a:pPr lvl="1" eaLnBrk="1" hangingPunct="1">
              <a:defRPr/>
            </a:pPr>
            <a:r>
              <a:rPr lang="en-US" sz="1800" dirty="0">
                <a:latin typeface="Courier New" panose="02070309020205020404" pitchFamily="49" charset="0"/>
                <a:ea typeface="ＭＳ Ｐゴシック" pitchFamily="34" charset="-128"/>
                <a:cs typeface="Courier New" panose="02070309020205020404" pitchFamily="49" charset="0"/>
              </a:rPr>
              <a:t>		&gt;&gt;&gt; mountain["outline"] = "solid"</a:t>
            </a:r>
          </a:p>
          <a:p>
            <a:pPr lvl="1" eaLnBrk="1" hangingPunct="1">
              <a:defRPr/>
            </a:pPr>
            <a:r>
              <a:rPr lang="en-US" altLang="ja-JP" sz="1800" dirty="0">
                <a:latin typeface="Courier New" panose="02070309020205020404" pitchFamily="49" charset="0"/>
                <a:ea typeface="ＭＳ Ｐゴシック" pitchFamily="34" charset="-128"/>
                <a:cs typeface="Courier New" panose="02070309020205020404" pitchFamily="49" charset="0"/>
              </a:rPr>
              <a:t>   &gt;&gt;&gt; mountain</a:t>
            </a:r>
          </a:p>
          <a:p>
            <a:pPr lvl="1" eaLnBrk="1" hangingPunct="1">
              <a:defRPr/>
            </a:pP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{'color': 'gray', 'fill': False, 'outline': 'solid'}</a:t>
            </a:r>
          </a:p>
          <a:p>
            <a:pPr marL="0" indent="0" eaLnBrk="1" hangingPunct="1">
              <a:buNone/>
              <a:defRPr/>
            </a:pPr>
            <a:endParaRPr lang="en-US" sz="2200" dirty="0">
              <a:ea typeface="ＭＳ Ｐゴシック" pitchFamily="34" charset="-128"/>
            </a:endParaRPr>
          </a:p>
          <a:p>
            <a:pPr marL="0" indent="0" eaLnBrk="1" hangingPunct="1">
              <a:buNone/>
              <a:defRPr/>
            </a:pPr>
            <a:endParaRPr lang="en-US" sz="2200" dirty="0">
              <a:ea typeface="ＭＳ Ｐゴシック" pitchFamily="34" charset="-128"/>
            </a:endParaRPr>
          </a:p>
          <a:p>
            <a:pPr marL="0" indent="0" eaLnBrk="1" hangingPunct="1">
              <a:buNone/>
              <a:defRPr/>
            </a:pPr>
            <a:r>
              <a:rPr lang="en-US" sz="2200" i="1" dirty="0">
                <a:ea typeface="ＭＳ Ｐゴシック" pitchFamily="34" charset="-128"/>
              </a:rPr>
              <a:t>Modify</a:t>
            </a:r>
            <a:r>
              <a:rPr lang="en-US" sz="2200" dirty="0">
                <a:ea typeface="ＭＳ Ｐゴシック" pitchFamily="34" charset="-128"/>
              </a:rPr>
              <a:t> that item.</a:t>
            </a:r>
          </a:p>
          <a:p>
            <a:pPr marL="0" indent="0" eaLnBrk="1" hangingPunct="1">
              <a:buNone/>
              <a:defRPr/>
            </a:pPr>
            <a:r>
              <a:rPr lang="en-US" sz="2200" dirty="0">
                <a:ea typeface="ＭＳ Ｐゴシック" pitchFamily="34" charset="-128"/>
              </a:rPr>
              <a:t>          </a:t>
            </a:r>
          </a:p>
          <a:p>
            <a:pPr lvl="1" eaLnBrk="1" hangingPunct="1">
              <a:defRPr/>
            </a:pPr>
            <a:r>
              <a:rPr lang="en-US" sz="1800" dirty="0">
                <a:solidFill>
                  <a:srgbClr val="669900"/>
                </a:solidFill>
                <a:latin typeface="Courier New" panose="02070309020205020404" pitchFamily="49" charset="0"/>
                <a:ea typeface="ＭＳ Ｐゴシック" pitchFamily="34" charset="-128"/>
                <a:cs typeface="Courier New" panose="02070309020205020404" pitchFamily="49" charset="0"/>
              </a:rPr>
              <a:t>   </a:t>
            </a:r>
            <a:r>
              <a:rPr lang="en-US" sz="1800" dirty="0">
                <a:latin typeface="Courier New" panose="02070309020205020404" pitchFamily="49" charset="0"/>
                <a:ea typeface="ＭＳ Ｐゴシック" pitchFamily="34" charset="-128"/>
                <a:cs typeface="Courier New" panose="02070309020205020404" pitchFamily="49" charset="0"/>
              </a:rPr>
              <a:t>&gt;&gt;&gt; mountain["outline"] = "dash"</a:t>
            </a:r>
            <a:endParaRPr lang="en-US" altLang="ja-JP" sz="1800" dirty="0">
              <a:latin typeface="Courier New" panose="02070309020205020404" pitchFamily="49" charset="0"/>
              <a:ea typeface="ＭＳ Ｐゴシック" pitchFamily="34" charset="-128"/>
              <a:cs typeface="Courier New" panose="02070309020205020404" pitchFamily="49" charset="0"/>
            </a:endParaRPr>
          </a:p>
          <a:p>
            <a:pPr lvl="1" eaLnBrk="1" hangingPunct="1">
              <a:defRPr/>
            </a:pPr>
            <a:r>
              <a:rPr lang="en-US" sz="1800" dirty="0">
                <a:latin typeface="Courier New" panose="02070309020205020404" pitchFamily="49" charset="0"/>
                <a:ea typeface="ＭＳ Ｐゴシック" pitchFamily="34" charset="-128"/>
                <a:cs typeface="Courier New" panose="02070309020205020404" pitchFamily="49" charset="0"/>
              </a:rPr>
              <a:t>   &gt;&gt;&gt; mountain</a:t>
            </a:r>
          </a:p>
          <a:p>
            <a:pPr lvl="1" eaLnBrk="1" hangingPunct="1">
              <a:defRPr/>
            </a:pP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{'color': 'gray', 'fill': False, 'outline': 'dash'}</a:t>
            </a:r>
          </a:p>
          <a:p>
            <a:pPr lvl="1" eaLnBrk="1" hangingPunct="1">
              <a:defRPr/>
            </a:pPr>
            <a:endParaRPr lang="en-US" sz="1600" dirty="0">
              <a:solidFill>
                <a:srgbClr val="3C8C93"/>
              </a:solidFill>
              <a:latin typeface="Courier New" panose="02070309020205020404" pitchFamily="49" charset="0"/>
              <a:ea typeface="ＭＳ Ｐゴシック" pitchFamily="34" charset="-128"/>
              <a:cs typeface="Courier New" panose="02070309020205020404" pitchFamily="49" charset="0"/>
            </a:endParaRPr>
          </a:p>
          <a:p>
            <a:pPr lvl="1" eaLnBrk="1" hangingPunct="1">
              <a:defRPr/>
            </a:pPr>
            <a:endParaRPr lang="en-US" sz="1600" dirty="0">
              <a:solidFill>
                <a:srgbClr val="3C8C93"/>
              </a:solidFill>
              <a:latin typeface="Courier New" panose="02070309020205020404" pitchFamily="49" charset="0"/>
              <a:ea typeface="ＭＳ Ｐゴシック" pitchFamily="34" charset="-128"/>
              <a:cs typeface="Courier New" panose="02070309020205020404" pitchFamily="49" charset="0"/>
            </a:endParaRPr>
          </a:p>
          <a:p>
            <a:pPr lvl="1" eaLnBrk="1" hangingPunct="1">
              <a:defRPr/>
            </a:pPr>
            <a:endParaRPr lang="en-US" sz="1600" dirty="0">
              <a:solidFill>
                <a:srgbClr val="3C8C93"/>
              </a:solidFill>
              <a:ea typeface="ＭＳ Ｐゴシック" pitchFamily="34" charset="-128"/>
            </a:endParaRPr>
          </a:p>
        </p:txBody>
      </p:sp>
    </p:spTree>
    <p:extLst>
      <p:ext uri="{BB962C8B-B14F-4D97-AF65-F5344CB8AC3E}">
        <p14:creationId xmlns:p14="http://schemas.microsoft.com/office/powerpoint/2010/main" val="43320995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840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840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840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8403">
                                            <p:txEl>
                                              <p:pRg st="9" end="9"/>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8403">
                                            <p:txEl>
                                              <p:pRg st="10" end="1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58403">
                                            <p:txEl>
                                              <p:pRg st="11" end="11"/>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8403">
                                            <p:txEl>
                                              <p:pRg st="12" end="12"/>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5840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2">
            <a:extLst>
              <a:ext uri="{FF2B5EF4-FFF2-40B4-BE49-F238E27FC236}">
                <a16:creationId xmlns:a16="http://schemas.microsoft.com/office/drawing/2014/main" id="{2C707DFD-D669-EEB0-27F4-295B1443FA9A}"/>
              </a:ext>
            </a:extLst>
          </p:cNvPr>
          <p:cNvSpPr>
            <a:spLocks noGrp="1" noChangeArrowheads="1"/>
          </p:cNvSpPr>
          <p:nvPr>
            <p:ph type="title"/>
          </p:nvPr>
        </p:nvSpPr>
        <p:spPr>
          <a:xfrm>
            <a:off x="155448" y="228600"/>
            <a:ext cx="8001000" cy="457200"/>
          </a:xfrm>
        </p:spPr>
        <p:txBody>
          <a:bodyPr/>
          <a:lstStyle/>
          <a:p>
            <a:pPr eaLnBrk="1" hangingPunct="1"/>
            <a:r>
              <a:rPr lang="en-US" altLang="en-US" sz="3600" dirty="0">
                <a:solidFill>
                  <a:srgbClr val="262673"/>
                </a:solidFill>
              </a:rPr>
              <a:t>Check for membership in</a:t>
            </a:r>
          </a:p>
        </p:txBody>
      </p:sp>
      <p:sp>
        <p:nvSpPr>
          <p:cNvPr id="358403" name="Rectangle 3">
            <a:extLst>
              <a:ext uri="{FF2B5EF4-FFF2-40B4-BE49-F238E27FC236}">
                <a16:creationId xmlns:a16="http://schemas.microsoft.com/office/drawing/2014/main" id="{7DAAAB32-C776-0A16-6580-D39D2D335703}"/>
              </a:ext>
            </a:extLst>
          </p:cNvPr>
          <p:cNvSpPr>
            <a:spLocks noGrp="1" noChangeArrowheads="1"/>
          </p:cNvSpPr>
          <p:nvPr>
            <p:ph type="body" idx="1"/>
          </p:nvPr>
        </p:nvSpPr>
        <p:spPr>
          <a:xfrm>
            <a:off x="304800" y="533400"/>
            <a:ext cx="8686800" cy="5410200"/>
          </a:xfrm>
          <a:ln w="76200"/>
        </p:spPr>
        <p:txBody>
          <a:bodyPr/>
          <a:lstStyle/>
          <a:p>
            <a:pPr lvl="1" eaLnBrk="1" hangingPunct="1">
              <a:defRPr/>
            </a:pPr>
            <a:endParaRPr lang="en-US" sz="1600" dirty="0">
              <a:solidFill>
                <a:srgbClr val="3C8C93"/>
              </a:solidFill>
              <a:ea typeface="ＭＳ Ｐゴシック" pitchFamily="34" charset="-128"/>
            </a:endParaRPr>
          </a:p>
          <a:p>
            <a:pPr lvl="1" eaLnBrk="1" hangingPunct="1">
              <a:defRPr/>
            </a:pPr>
            <a:r>
              <a:rPr lang="en-US" sz="1800" dirty="0">
                <a:ea typeface="ＭＳ Ｐゴシック" pitchFamily="34" charset="-128"/>
              </a:rPr>
              <a:t> </a:t>
            </a:r>
          </a:p>
          <a:p>
            <a:pPr lvl="1" eaLnBrk="1" hangingPunct="1">
              <a:defRPr/>
            </a:pPr>
            <a:endParaRPr lang="en-US" sz="1800" dirty="0">
              <a:ea typeface="ＭＳ Ｐゴシック" pitchFamily="34" charset="-128"/>
            </a:endParaRPr>
          </a:p>
          <a:p>
            <a:pPr marL="0" indent="0" eaLnBrk="1" hangingPunct="1">
              <a:buNone/>
              <a:defRPr/>
            </a:pPr>
            <a:endParaRPr lang="en-US" sz="2000" dirty="0">
              <a:ea typeface="ＭＳ Ｐゴシック" pitchFamily="34" charset="-128"/>
            </a:endParaRPr>
          </a:p>
          <a:p>
            <a:pPr marL="0" indent="0" eaLnBrk="1" hangingPunct="1">
              <a:buNone/>
              <a:defRPr/>
            </a:pPr>
            <a:r>
              <a:rPr lang="en-US" sz="2000" dirty="0">
                <a:ea typeface="ＭＳ Ｐゴシック" pitchFamily="34" charset="-128"/>
              </a:rPr>
              <a:t>Check if soils has an item with a key of 5</a:t>
            </a:r>
            <a:r>
              <a:rPr lang="en-US" altLang="ja-JP" sz="2000" dirty="0">
                <a:ea typeface="ＭＳ Ｐゴシック" pitchFamily="34" charset="-128"/>
              </a:rPr>
              <a:t>. </a:t>
            </a:r>
          </a:p>
          <a:p>
            <a:pPr marL="0" indent="0" eaLnBrk="1" hangingPunct="1">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      &gt;&gt;&gt; </a:t>
            </a:r>
            <a:r>
              <a:rPr lang="en-US" altLang="ja-JP" sz="1800" dirty="0">
                <a:latin typeface="Courier New" panose="02070309020205020404" pitchFamily="49" charset="0"/>
                <a:ea typeface="ＭＳ Ｐゴシック" pitchFamily="34" charset="-128"/>
                <a:cs typeface="Courier New" panose="02070309020205020404" pitchFamily="49" charset="0"/>
              </a:rPr>
              <a:t>5 </a:t>
            </a:r>
            <a:r>
              <a:rPr lang="en-US" altLang="ja-JP" sz="1800" b="1" dirty="0">
                <a:solidFill>
                  <a:schemeClr val="tx1">
                    <a:lumMod val="85000"/>
                    <a:lumOff val="15000"/>
                  </a:schemeClr>
                </a:solidFill>
                <a:latin typeface="Courier New" panose="02070309020205020404" pitchFamily="49" charset="0"/>
                <a:ea typeface="ＭＳ Ｐゴシック" pitchFamily="34" charset="-128"/>
                <a:cs typeface="Courier New" panose="02070309020205020404" pitchFamily="49" charset="0"/>
              </a:rPr>
              <a:t>in</a:t>
            </a:r>
            <a:r>
              <a:rPr lang="en-US" altLang="ja-JP" sz="1800" dirty="0">
                <a:latin typeface="Courier New" panose="02070309020205020404" pitchFamily="49" charset="0"/>
                <a:ea typeface="ＭＳ Ｐゴシック" pitchFamily="34" charset="-128"/>
                <a:cs typeface="Courier New" panose="02070309020205020404" pitchFamily="49" charset="0"/>
              </a:rPr>
              <a:t> soils   </a:t>
            </a:r>
            <a:endParaRPr lang="en-US" altLang="ja-JP" sz="1800" i="1" dirty="0">
              <a:solidFill>
                <a:srgbClr val="669900"/>
              </a:solidFill>
              <a:latin typeface="Courier New" panose="02070309020205020404" pitchFamily="49" charset="0"/>
              <a:ea typeface="ＭＳ Ｐゴシック" pitchFamily="34" charset="-128"/>
              <a:cs typeface="Courier New" panose="02070309020205020404" pitchFamily="49" charset="0"/>
            </a:endParaRPr>
          </a:p>
          <a:p>
            <a:pPr lvl="1" eaLnBrk="1" hangingPunct="1">
              <a:defRPr/>
            </a:pPr>
            <a:r>
              <a:rPr lang="en-US" sz="1800" i="1" dirty="0">
                <a:solidFill>
                  <a:srgbClr val="669900"/>
                </a:solidFill>
                <a:latin typeface="Courier New" panose="02070309020205020404" pitchFamily="49" charset="0"/>
                <a:ea typeface="ＭＳ Ｐゴシック" pitchFamily="34" charset="-128"/>
                <a:cs typeface="Courier New" panose="02070309020205020404" pitchFamily="49" charset="0"/>
              </a:rPr>
              <a:t>   </a:t>
            </a:r>
            <a:r>
              <a:rPr lang="en-US" sz="1600" dirty="0">
                <a:solidFill>
                  <a:srgbClr val="3C8C93"/>
                </a:solidFill>
                <a:latin typeface="Courier New" panose="02070309020205020404" pitchFamily="49" charset="0"/>
                <a:ea typeface="ＭＳ Ｐゴシック" pitchFamily="34" charset="-128"/>
                <a:cs typeface="Courier New" panose="02070309020205020404" pitchFamily="49" charset="0"/>
              </a:rPr>
              <a:t>True</a:t>
            </a:r>
          </a:p>
          <a:p>
            <a:pPr lvl="1" eaLnBrk="1" hangingPunct="1">
              <a:defRPr/>
            </a:pPr>
            <a:endParaRPr lang="en-US" sz="1600" dirty="0">
              <a:solidFill>
                <a:srgbClr val="3C8C93"/>
              </a:solidFill>
              <a:latin typeface="Courier New" panose="02070309020205020404" pitchFamily="49" charset="0"/>
              <a:ea typeface="ＭＳ Ｐゴシック" pitchFamily="34" charset="-128"/>
              <a:cs typeface="Courier New" panose="02070309020205020404" pitchFamily="49" charset="0"/>
            </a:endParaRPr>
          </a:p>
          <a:p>
            <a:pPr marL="0" indent="0" eaLnBrk="1" hangingPunct="1">
              <a:buNone/>
              <a:defRPr/>
            </a:pPr>
            <a:r>
              <a:rPr lang="en-US" sz="2000" dirty="0">
                <a:ea typeface="ＭＳ Ｐゴシック" pitchFamily="34" charset="-128"/>
              </a:rPr>
              <a:t>Check if soils has an item with a key of 'Fill'</a:t>
            </a:r>
            <a:r>
              <a:rPr lang="en-US" altLang="ja-JP" sz="2000" dirty="0">
                <a:ea typeface="ＭＳ Ｐゴシック" pitchFamily="34" charset="-128"/>
              </a:rPr>
              <a:t>. </a:t>
            </a:r>
          </a:p>
          <a:p>
            <a:pPr lvl="1" eaLnBrk="1" hangingPunct="1">
              <a:defRPr/>
            </a:pPr>
            <a:r>
              <a:rPr lang="en-US" sz="1800" dirty="0">
                <a:latin typeface="Courier New" panose="02070309020205020404" pitchFamily="49" charset="0"/>
                <a:ea typeface="ＭＳ Ｐゴシック" pitchFamily="34" charset="-128"/>
                <a:cs typeface="Courier New" panose="02070309020205020404" pitchFamily="49" charset="0"/>
              </a:rPr>
              <a:t>   &gt;&gt;&gt; </a:t>
            </a:r>
            <a:r>
              <a:rPr lang="en-US" sz="1800" dirty="0">
                <a:ea typeface="ＭＳ Ｐゴシック" pitchFamily="34" charset="-128"/>
              </a:rPr>
              <a:t>'</a:t>
            </a:r>
            <a:r>
              <a:rPr lang="en-US" altLang="ja-JP" sz="1800" dirty="0">
                <a:latin typeface="Courier New" panose="02070309020205020404" pitchFamily="49" charset="0"/>
                <a:ea typeface="ＭＳ Ｐゴシック" pitchFamily="34" charset="-128"/>
                <a:cs typeface="Courier New" panose="02070309020205020404" pitchFamily="49" charset="0"/>
              </a:rPr>
              <a:t>Fill</a:t>
            </a:r>
            <a:r>
              <a:rPr lang="en-US" sz="1800" dirty="0">
                <a:ea typeface="ＭＳ Ｐゴシック" pitchFamily="34" charset="-128"/>
              </a:rPr>
              <a:t>'</a:t>
            </a:r>
            <a:r>
              <a:rPr lang="en-US" sz="1800" dirty="0">
                <a:latin typeface="Courier New" panose="02070309020205020404" pitchFamily="49" charset="0"/>
                <a:ea typeface="ＭＳ Ｐゴシック" pitchFamily="34" charset="-128"/>
                <a:cs typeface="Courier New" panose="02070309020205020404" pitchFamily="49" charset="0"/>
              </a:rPr>
              <a:t> </a:t>
            </a:r>
            <a:r>
              <a:rPr lang="en-US" altLang="ja-JP" sz="1800" b="1" dirty="0">
                <a:solidFill>
                  <a:schemeClr val="tx1">
                    <a:lumMod val="85000"/>
                    <a:lumOff val="15000"/>
                  </a:schemeClr>
                </a:solidFill>
                <a:latin typeface="Courier New" panose="02070309020205020404" pitchFamily="49" charset="0"/>
                <a:ea typeface="ＭＳ Ｐゴシック" pitchFamily="34" charset="-128"/>
                <a:cs typeface="Courier New" panose="02070309020205020404" pitchFamily="49" charset="0"/>
              </a:rPr>
              <a:t>in</a:t>
            </a:r>
            <a:r>
              <a:rPr lang="en-US" sz="1800" dirty="0">
                <a:latin typeface="Courier New" panose="02070309020205020404" pitchFamily="49" charset="0"/>
                <a:ea typeface="ＭＳ Ｐゴシック" pitchFamily="34" charset="-128"/>
                <a:cs typeface="Courier New" panose="02070309020205020404" pitchFamily="49" charset="0"/>
              </a:rPr>
              <a:t> soils</a:t>
            </a:r>
            <a:r>
              <a:rPr lang="en-US" altLang="ja-JP" sz="1800" dirty="0">
                <a:latin typeface="Courier New" panose="02070309020205020404" pitchFamily="49" charset="0"/>
                <a:ea typeface="ＭＳ Ｐゴシック" pitchFamily="34" charset="-128"/>
                <a:cs typeface="Courier New" panose="02070309020205020404" pitchFamily="49" charset="0"/>
              </a:rPr>
              <a:t> </a:t>
            </a:r>
          </a:p>
          <a:p>
            <a:pPr lvl="1" eaLnBrk="1" hangingPunct="1">
              <a:defRPr/>
            </a:pPr>
            <a:r>
              <a:rPr lang="en-US" sz="1800" dirty="0">
                <a:latin typeface="Courier New" panose="02070309020205020404" pitchFamily="49" charset="0"/>
                <a:ea typeface="ＭＳ Ｐゴシック" pitchFamily="34" charset="-128"/>
                <a:cs typeface="Courier New" panose="02070309020205020404" pitchFamily="49" charset="0"/>
              </a:rPr>
              <a:t>	 </a:t>
            </a:r>
            <a:r>
              <a:rPr lang="en-US" sz="1600" dirty="0">
                <a:solidFill>
                  <a:srgbClr val="3C8C93"/>
                </a:solidFill>
                <a:latin typeface="Courier New" panose="02070309020205020404" pitchFamily="49" charset="0"/>
                <a:ea typeface="ＭＳ Ｐゴシック" pitchFamily="34" charset="-128"/>
                <a:cs typeface="Courier New" panose="02070309020205020404" pitchFamily="49" charset="0"/>
              </a:rPr>
              <a:t>False</a:t>
            </a:r>
          </a:p>
          <a:p>
            <a:pPr lvl="1" eaLnBrk="1" hangingPunct="1">
              <a:defRPr/>
            </a:pPr>
            <a:endParaRPr lang="en-US" sz="1600" dirty="0">
              <a:solidFill>
                <a:srgbClr val="3C8C93"/>
              </a:solidFill>
              <a:latin typeface="Courier New" panose="02070309020205020404" pitchFamily="49" charset="0"/>
              <a:ea typeface="ＭＳ Ｐゴシック" pitchFamily="34" charset="-128"/>
              <a:cs typeface="Courier New" panose="02070309020205020404" pitchFamily="49" charset="0"/>
            </a:endParaRPr>
          </a:p>
          <a:p>
            <a:pPr marL="0" indent="0" eaLnBrk="1" hangingPunct="1">
              <a:buNone/>
              <a:defRPr/>
            </a:pPr>
            <a:r>
              <a:rPr lang="en-US" sz="2000" dirty="0">
                <a:ea typeface="ＭＳ Ｐゴシック" pitchFamily="34" charset="-128"/>
              </a:rPr>
              <a:t>Check if soils does not have an item with a key of 4</a:t>
            </a:r>
            <a:r>
              <a:rPr lang="en-US" altLang="ja-JP" sz="2000" dirty="0">
                <a:ea typeface="ＭＳ Ｐゴシック" pitchFamily="34" charset="-128"/>
              </a:rPr>
              <a:t>. </a:t>
            </a:r>
            <a:endParaRPr lang="en-US" sz="1600" dirty="0">
              <a:solidFill>
                <a:srgbClr val="3C8C93"/>
              </a:solidFill>
              <a:latin typeface="Courier New" panose="02070309020205020404" pitchFamily="49" charset="0"/>
              <a:ea typeface="ＭＳ Ｐゴシック" pitchFamily="34" charset="-128"/>
              <a:cs typeface="Courier New" panose="02070309020205020404" pitchFamily="49" charset="0"/>
            </a:endParaRPr>
          </a:p>
          <a:p>
            <a:pPr lvl="1" eaLnBrk="1" hangingPunct="1">
              <a:defRPr/>
            </a:pPr>
            <a:r>
              <a:rPr lang="en-US" sz="1600" dirty="0">
                <a:latin typeface="Courier New" panose="02070309020205020404" pitchFamily="49" charset="0"/>
                <a:ea typeface="ＭＳ Ｐゴシック" pitchFamily="34" charset="-128"/>
                <a:cs typeface="Courier New" panose="02070309020205020404" pitchFamily="49" charset="0"/>
              </a:rPr>
              <a:t>   </a:t>
            </a:r>
            <a:r>
              <a:rPr lang="en-US" sz="1800" dirty="0">
                <a:latin typeface="Courier New" panose="02070309020205020404" pitchFamily="49" charset="0"/>
                <a:ea typeface="ＭＳ Ｐゴシック" pitchFamily="34" charset="-128"/>
                <a:cs typeface="Courier New" panose="02070309020205020404" pitchFamily="49" charset="0"/>
              </a:rPr>
              <a:t>&gt;&gt;&gt; 4 </a:t>
            </a:r>
            <a:r>
              <a:rPr lang="en-US" sz="1800" b="1" dirty="0">
                <a:solidFill>
                  <a:schemeClr val="tx1">
                    <a:lumMod val="85000"/>
                    <a:lumOff val="15000"/>
                  </a:schemeClr>
                </a:solidFill>
                <a:latin typeface="Courier New" panose="02070309020205020404" pitchFamily="49" charset="0"/>
                <a:ea typeface="ＭＳ Ｐゴシック" pitchFamily="34" charset="-128"/>
                <a:cs typeface="Courier New" panose="02070309020205020404" pitchFamily="49" charset="0"/>
              </a:rPr>
              <a:t>not </a:t>
            </a:r>
            <a:r>
              <a:rPr lang="en-US" altLang="ja-JP" sz="1800" b="1" dirty="0">
                <a:solidFill>
                  <a:schemeClr val="tx1">
                    <a:lumMod val="85000"/>
                    <a:lumOff val="15000"/>
                  </a:schemeClr>
                </a:solidFill>
                <a:latin typeface="Courier New" panose="02070309020205020404" pitchFamily="49" charset="0"/>
                <a:ea typeface="ＭＳ Ｐゴシック" pitchFamily="34" charset="-128"/>
                <a:cs typeface="Courier New" panose="02070309020205020404" pitchFamily="49" charset="0"/>
              </a:rPr>
              <a:t>in</a:t>
            </a:r>
            <a:r>
              <a:rPr lang="en-US" sz="1800" b="1" dirty="0">
                <a:solidFill>
                  <a:schemeClr val="tx1">
                    <a:lumMod val="85000"/>
                    <a:lumOff val="15000"/>
                  </a:schemeClr>
                </a:solidFill>
                <a:latin typeface="Courier New" panose="02070309020205020404" pitchFamily="49" charset="0"/>
                <a:ea typeface="ＭＳ Ｐゴシック" pitchFamily="34" charset="-128"/>
                <a:cs typeface="Courier New" panose="02070309020205020404" pitchFamily="49" charset="0"/>
              </a:rPr>
              <a:t> </a:t>
            </a:r>
            <a:r>
              <a:rPr lang="en-US" sz="1800" dirty="0">
                <a:latin typeface="Courier New" panose="02070309020205020404" pitchFamily="49" charset="0"/>
                <a:ea typeface="ＭＳ Ｐゴシック" pitchFamily="34" charset="-128"/>
                <a:cs typeface="Courier New" panose="02070309020205020404" pitchFamily="49" charset="0"/>
              </a:rPr>
              <a:t>soils</a:t>
            </a:r>
            <a:endParaRPr lang="en-US" altLang="ja-JP" sz="1400" dirty="0">
              <a:latin typeface="Courier New" panose="02070309020205020404" pitchFamily="49" charset="0"/>
              <a:ea typeface="ＭＳ Ｐゴシック" pitchFamily="34" charset="-128"/>
              <a:cs typeface="Courier New" panose="02070309020205020404" pitchFamily="49" charset="0"/>
            </a:endParaRPr>
          </a:p>
          <a:p>
            <a:pPr lvl="1" eaLnBrk="1" hangingPunct="1">
              <a:defRPr/>
            </a:pPr>
            <a:r>
              <a:rPr lang="en-US" sz="1600" dirty="0">
                <a:latin typeface="Courier New" panose="02070309020205020404" pitchFamily="49" charset="0"/>
                <a:ea typeface="ＭＳ Ｐゴシック" pitchFamily="34" charset="-128"/>
                <a:cs typeface="Courier New" panose="02070309020205020404" pitchFamily="49" charset="0"/>
              </a:rPr>
              <a:t>	 </a:t>
            </a:r>
            <a:r>
              <a:rPr lang="en-US" sz="1600" dirty="0">
                <a:solidFill>
                  <a:srgbClr val="3C8C93"/>
                </a:solidFill>
                <a:latin typeface="Courier New" panose="02070309020205020404" pitchFamily="49" charset="0"/>
                <a:ea typeface="ＭＳ Ｐゴシック" pitchFamily="34" charset="-128"/>
                <a:cs typeface="Courier New" panose="02070309020205020404" pitchFamily="49" charset="0"/>
              </a:rPr>
              <a:t>True</a:t>
            </a:r>
          </a:p>
          <a:p>
            <a:pPr lvl="1" eaLnBrk="1" hangingPunct="1">
              <a:defRPr/>
            </a:pPr>
            <a:endParaRPr lang="en-US" sz="2000" dirty="0">
              <a:ea typeface="ＭＳ Ｐゴシック" pitchFamily="34" charset="-128"/>
            </a:endParaRPr>
          </a:p>
        </p:txBody>
      </p:sp>
      <p:sp>
        <p:nvSpPr>
          <p:cNvPr id="2" name="TextBox 1">
            <a:extLst>
              <a:ext uri="{FF2B5EF4-FFF2-40B4-BE49-F238E27FC236}">
                <a16:creationId xmlns:a16="http://schemas.microsoft.com/office/drawing/2014/main" id="{82DF889C-09ED-2956-6502-244DEAC77BDE}"/>
              </a:ext>
            </a:extLst>
          </p:cNvPr>
          <p:cNvSpPr txBox="1"/>
          <p:nvPr/>
        </p:nvSpPr>
        <p:spPr>
          <a:xfrm>
            <a:off x="325820" y="1066800"/>
            <a:ext cx="8686799" cy="400110"/>
          </a:xfrm>
          <a:prstGeom prst="rect">
            <a:avLst/>
          </a:prstGeom>
          <a:noFill/>
        </p:spPr>
        <p:txBody>
          <a:bodyPr wrap="square">
            <a:spAutoFit/>
          </a:bodyPr>
          <a:lstStyle/>
          <a:p>
            <a:pPr marL="0" indent="0">
              <a:buNone/>
            </a:pPr>
            <a:r>
              <a:rPr lang="en-US" sz="2000" dirty="0">
                <a:latin typeface="Courier New" panose="02070309020205020404" pitchFamily="49" charset="0"/>
                <a:ea typeface="ＭＳ Ｐゴシック" pitchFamily="34" charset="-128"/>
                <a:cs typeface="Courier New" panose="02070309020205020404" pitchFamily="49" charset="0"/>
              </a:rPr>
              <a:t>&gt;&gt;&gt; soils = {0:'Fill', 2:'Clay', 5:'Other'}</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58403">
                                            <p:txEl>
                                              <p:pRg st="4" end="4"/>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58403">
                                            <p:txEl>
                                              <p:pRg st="5" end="5"/>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5840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8403">
                                            <p:txEl>
                                              <p:pRg st="8" end="8"/>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5840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8403">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8403">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58403">
                                            <p:txEl>
                                              <p:pRg st="13" end="1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5840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a:extLst>
              <a:ext uri="{FF2B5EF4-FFF2-40B4-BE49-F238E27FC236}">
                <a16:creationId xmlns:a16="http://schemas.microsoft.com/office/drawing/2014/main" id="{8D8996B3-22CA-076C-6FA0-E41E0B195808}"/>
              </a:ext>
            </a:extLst>
          </p:cNvPr>
          <p:cNvSpPr>
            <a:spLocks noGrp="1" noChangeArrowheads="1"/>
          </p:cNvSpPr>
          <p:nvPr>
            <p:ph type="title"/>
          </p:nvPr>
        </p:nvSpPr>
        <p:spPr/>
        <p:txBody>
          <a:bodyPr/>
          <a:lstStyle/>
          <a:p>
            <a:pPr eaLnBrk="1" hangingPunct="1"/>
            <a:r>
              <a:rPr lang="en-US" altLang="en-US" sz="3600" dirty="0">
                <a:solidFill>
                  <a:srgbClr val="262673"/>
                </a:solidFill>
              </a:rPr>
              <a:t>Dictionary operations</a:t>
            </a:r>
          </a:p>
        </p:txBody>
      </p:sp>
      <p:graphicFrame>
        <p:nvGraphicFramePr>
          <p:cNvPr id="5" name="Table 4">
            <a:extLst>
              <a:ext uri="{FF2B5EF4-FFF2-40B4-BE49-F238E27FC236}">
                <a16:creationId xmlns:a16="http://schemas.microsoft.com/office/drawing/2014/main" id="{881EB632-43AD-04B0-E7F6-C1DE4E50118E}"/>
              </a:ext>
            </a:extLst>
          </p:cNvPr>
          <p:cNvGraphicFramePr>
            <a:graphicFrameLocks noGrp="1"/>
          </p:cNvGraphicFramePr>
          <p:nvPr>
            <p:extLst>
              <p:ext uri="{D42A27DB-BD31-4B8C-83A1-F6EECF244321}">
                <p14:modId xmlns:p14="http://schemas.microsoft.com/office/powerpoint/2010/main" val="3509949212"/>
              </p:ext>
            </p:extLst>
          </p:nvPr>
        </p:nvGraphicFramePr>
        <p:xfrm>
          <a:off x="152400" y="914400"/>
          <a:ext cx="6172200" cy="1371600"/>
        </p:xfrm>
        <a:graphic>
          <a:graphicData uri="http://schemas.openxmlformats.org/drawingml/2006/table">
            <a:tbl>
              <a:tblPr/>
              <a:tblGrid>
                <a:gridCol w="1245268">
                  <a:extLst>
                    <a:ext uri="{9D8B030D-6E8A-4147-A177-3AD203B41FA5}">
                      <a16:colId xmlns:a16="http://schemas.microsoft.com/office/drawing/2014/main" val="2082512799"/>
                    </a:ext>
                  </a:extLst>
                </a:gridCol>
                <a:gridCol w="4926932">
                  <a:extLst>
                    <a:ext uri="{9D8B030D-6E8A-4147-A177-3AD203B41FA5}">
                      <a16:colId xmlns:a16="http://schemas.microsoft.com/office/drawing/2014/main" val="1793773656"/>
                    </a:ext>
                  </a:extLst>
                </a:gridCol>
              </a:tblGrid>
              <a:tr h="0">
                <a:tc>
                  <a:txBody>
                    <a:bodyPr/>
                    <a:lstStyle/>
                    <a:p>
                      <a:pPr fontAlgn="t"/>
                      <a:r>
                        <a:rPr lang="en-US" sz="1200" b="1" dirty="0">
                          <a:effectLst/>
                        </a:rPr>
                        <a:t>Operation</a:t>
                      </a:r>
                    </a:p>
                  </a:txBody>
                  <a:tcPr>
                    <a:lnL>
                      <a:noFill/>
                    </a:lnL>
                    <a:lnR>
                      <a:noFill/>
                    </a:lnR>
                    <a:lnT>
                      <a:noFill/>
                    </a:lnT>
                    <a:lnB w="9525" cap="flat" cmpd="sng" algn="ctr">
                      <a:solidFill>
                        <a:srgbClr val="999999"/>
                      </a:solidFill>
                      <a:prstDash val="solid"/>
                      <a:round/>
                      <a:headEnd type="none" w="med" len="med"/>
                      <a:tailEnd type="none" w="med" len="med"/>
                    </a:lnB>
                  </a:tcPr>
                </a:tc>
                <a:tc>
                  <a:txBody>
                    <a:bodyPr/>
                    <a:lstStyle/>
                    <a:p>
                      <a:pPr fontAlgn="t"/>
                      <a:r>
                        <a:rPr lang="en-US" sz="1200" b="1" dirty="0">
                          <a:effectLst/>
                        </a:rPr>
                        <a:t>Explanation</a:t>
                      </a:r>
                    </a:p>
                  </a:txBody>
                  <a:tcPr>
                    <a:lnL>
                      <a:noFill/>
                    </a:lnL>
                    <a:lnR>
                      <a:noFill/>
                    </a:lnR>
                    <a:lnT>
                      <a:noFill/>
                    </a:lnT>
                    <a:lnB w="9525"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3197911722"/>
                  </a:ext>
                </a:extLst>
              </a:tr>
              <a:tr h="0">
                <a:tc>
                  <a:txBody>
                    <a:bodyPr/>
                    <a:lstStyle/>
                    <a:p>
                      <a:pPr fontAlgn="t"/>
                      <a:r>
                        <a:rPr lang="en-US" sz="1200">
                          <a:effectLst/>
                        </a:rPr>
                        <a:t>len(d)</a:t>
                      </a:r>
                    </a:p>
                  </a:txBody>
                  <a:tcP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r>
                        <a:rPr lang="en-US" sz="1200" b="0" kern="1200" dirty="0">
                          <a:solidFill>
                            <a:schemeClr val="tx1"/>
                          </a:solidFill>
                          <a:effectLst/>
                          <a:latin typeface="+mn-lt"/>
                          <a:ea typeface="+mn-ea"/>
                          <a:cs typeface="+mn-cs"/>
                        </a:rPr>
                        <a:t>Returns the number of items, i.e., the number of (</a:t>
                      </a:r>
                      <a:r>
                        <a:rPr lang="en-US" sz="1200" b="0" kern="1200" dirty="0" err="1">
                          <a:solidFill>
                            <a:schemeClr val="tx1"/>
                          </a:solidFill>
                          <a:effectLst/>
                          <a:latin typeface="+mn-lt"/>
                          <a:ea typeface="+mn-ea"/>
                          <a:cs typeface="+mn-cs"/>
                        </a:rPr>
                        <a:t>key,value</a:t>
                      </a:r>
                      <a:r>
                        <a:rPr lang="en-US" sz="1200" b="0" kern="1200" dirty="0">
                          <a:solidFill>
                            <a:schemeClr val="tx1"/>
                          </a:solidFill>
                          <a:effectLst/>
                          <a:latin typeface="+mn-lt"/>
                          <a:ea typeface="+mn-ea"/>
                          <a:cs typeface="+mn-cs"/>
                        </a:rPr>
                        <a:t>) pairs.</a:t>
                      </a:r>
                    </a:p>
                  </a:txBody>
                  <a:tcP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1729058592"/>
                  </a:ext>
                </a:extLst>
              </a:tr>
              <a:tr h="0">
                <a:tc>
                  <a:txBody>
                    <a:bodyPr/>
                    <a:lstStyle/>
                    <a:p>
                      <a:pPr fontAlgn="t"/>
                      <a:r>
                        <a:rPr lang="en-US" sz="1200" dirty="0">
                          <a:effectLst/>
                        </a:rPr>
                        <a:t>del d[k]</a:t>
                      </a:r>
                    </a:p>
                  </a:txBody>
                  <a:tcP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r>
                        <a:rPr lang="en-US" sz="1200" b="0" kern="1200" dirty="0">
                          <a:solidFill>
                            <a:schemeClr val="tx1"/>
                          </a:solidFill>
                          <a:effectLst/>
                          <a:latin typeface="+mn-lt"/>
                          <a:ea typeface="+mn-ea"/>
                          <a:cs typeface="+mn-cs"/>
                        </a:rPr>
                        <a:t>Deletes the key, k, together with its value.</a:t>
                      </a:r>
                    </a:p>
                  </a:txBody>
                  <a:tcP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718269173"/>
                  </a:ext>
                </a:extLst>
              </a:tr>
              <a:tr h="0">
                <a:tc>
                  <a:txBody>
                    <a:bodyPr/>
                    <a:lstStyle/>
                    <a:p>
                      <a:pPr fontAlgn="t"/>
                      <a:r>
                        <a:rPr lang="en-US" sz="1200">
                          <a:effectLst/>
                        </a:rPr>
                        <a:t>k in d</a:t>
                      </a:r>
                    </a:p>
                  </a:txBody>
                  <a:tcP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r>
                        <a:rPr lang="en-US" sz="1200" b="0" kern="1200" dirty="0">
                          <a:solidFill>
                            <a:schemeClr val="tx1"/>
                          </a:solidFill>
                          <a:effectLst/>
                          <a:latin typeface="+mn-lt"/>
                          <a:ea typeface="+mn-ea"/>
                          <a:cs typeface="+mn-cs"/>
                        </a:rPr>
                        <a:t>True, if a key, k, exists in the dictionary d.</a:t>
                      </a:r>
                    </a:p>
                  </a:txBody>
                  <a:tcP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1127198044"/>
                  </a:ext>
                </a:extLst>
              </a:tr>
              <a:tr h="0">
                <a:tc>
                  <a:txBody>
                    <a:bodyPr/>
                    <a:lstStyle/>
                    <a:p>
                      <a:pPr fontAlgn="t"/>
                      <a:r>
                        <a:rPr lang="en-US" sz="1200">
                          <a:effectLst/>
                        </a:rPr>
                        <a:t>k not in d</a:t>
                      </a:r>
                    </a:p>
                  </a:txBody>
                  <a:tcP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tc>
                  <a:txBody>
                    <a:bodyPr/>
                    <a:lstStyle/>
                    <a:p>
                      <a:r>
                        <a:rPr lang="en-US" sz="1200" b="0" kern="1200" dirty="0">
                          <a:solidFill>
                            <a:schemeClr val="tx1"/>
                          </a:solidFill>
                          <a:effectLst/>
                          <a:latin typeface="+mn-lt"/>
                          <a:ea typeface="+mn-ea"/>
                          <a:cs typeface="+mn-cs"/>
                        </a:rPr>
                        <a:t>True, if a key, k, doesn't exist in the dictionary d.</a:t>
                      </a:r>
                    </a:p>
                  </a:txBody>
                  <a:tcPr>
                    <a:lnL w="9525" cap="flat" cmpd="sng" algn="ctr">
                      <a:solidFill>
                        <a:srgbClr val="999999"/>
                      </a:solidFill>
                      <a:prstDash val="solid"/>
                      <a:round/>
                      <a:headEnd type="none" w="med" len="med"/>
                      <a:tailEnd type="none" w="med" len="med"/>
                    </a:lnL>
                    <a:lnR w="9525" cap="flat" cmpd="sng" algn="ctr">
                      <a:solidFill>
                        <a:srgbClr val="999999"/>
                      </a:solidFill>
                      <a:prstDash val="solid"/>
                      <a:round/>
                      <a:headEnd type="none" w="med" len="med"/>
                      <a:tailEnd type="none" w="med" len="med"/>
                    </a:lnR>
                    <a:lnT w="9525" cap="flat" cmpd="sng" algn="ctr">
                      <a:solidFill>
                        <a:srgbClr val="999999"/>
                      </a:solidFill>
                      <a:prstDash val="solid"/>
                      <a:round/>
                      <a:headEnd type="none" w="med" len="med"/>
                      <a:tailEnd type="none" w="med" len="med"/>
                    </a:lnT>
                    <a:lnB w="9525" cap="flat" cmpd="sng" algn="ctr">
                      <a:solidFill>
                        <a:srgbClr val="999999"/>
                      </a:solidFill>
                      <a:prstDash val="solid"/>
                      <a:round/>
                      <a:headEnd type="none" w="med" len="med"/>
                      <a:tailEnd type="none" w="med" len="med"/>
                    </a:lnB>
                  </a:tcPr>
                </a:tc>
                <a:extLst>
                  <a:ext uri="{0D108BD9-81ED-4DB2-BD59-A6C34878D82A}">
                    <a16:rowId xmlns:a16="http://schemas.microsoft.com/office/drawing/2014/main" val="2801067818"/>
                  </a:ext>
                </a:extLst>
              </a:tr>
            </a:tbl>
          </a:graphicData>
        </a:graphic>
      </p:graphicFrame>
      <p:sp>
        <p:nvSpPr>
          <p:cNvPr id="7" name="TextBox 6">
            <a:extLst>
              <a:ext uri="{FF2B5EF4-FFF2-40B4-BE49-F238E27FC236}">
                <a16:creationId xmlns:a16="http://schemas.microsoft.com/office/drawing/2014/main" id="{F93F9E57-8215-331D-C875-558D63B99FC4}"/>
              </a:ext>
            </a:extLst>
          </p:cNvPr>
          <p:cNvSpPr txBox="1"/>
          <p:nvPr/>
        </p:nvSpPr>
        <p:spPr>
          <a:xfrm>
            <a:off x="609600" y="2819400"/>
            <a:ext cx="4572000" cy="4031873"/>
          </a:xfrm>
          <a:prstGeom prst="rect">
            <a:avLst/>
          </a:prstGeom>
          <a:noFill/>
        </p:spPr>
        <p:txBody>
          <a:bodyPr wrap="square">
            <a:spAutoFit/>
          </a:bodyPr>
          <a:lstStyle/>
          <a:p>
            <a:r>
              <a:rPr lang="en-US" sz="1600" dirty="0">
                <a:latin typeface="Courier New" panose="02070309020205020404" pitchFamily="49" charset="0"/>
                <a:ea typeface="ＭＳ Ｐゴシック" pitchFamily="34" charset="-128"/>
                <a:cs typeface="Courier New" panose="02070309020205020404" pitchFamily="49" charset="0"/>
              </a:rPr>
              <a:t>&gt;&gt;&gt; </a:t>
            </a:r>
            <a:r>
              <a:rPr lang="en-US" sz="1600" dirty="0" err="1">
                <a:latin typeface="Courier New" panose="02070309020205020404" pitchFamily="49" charset="0"/>
                <a:ea typeface="ＭＳ Ｐゴシック" pitchFamily="34" charset="-128"/>
                <a:cs typeface="Courier New" panose="02070309020205020404" pitchFamily="49" charset="0"/>
              </a:rPr>
              <a:t>len</a:t>
            </a:r>
            <a:r>
              <a:rPr lang="en-US" sz="1600" dirty="0">
                <a:latin typeface="Courier New" panose="02070309020205020404" pitchFamily="49" charset="0"/>
                <a:ea typeface="ＭＳ Ｐゴシック" pitchFamily="34" charset="-128"/>
                <a:cs typeface="Courier New" panose="02070309020205020404" pitchFamily="49" charset="0"/>
              </a:rPr>
              <a:t>(</a:t>
            </a:r>
            <a:r>
              <a:rPr lang="en-US" sz="1600" dirty="0" err="1">
                <a:latin typeface="Courier New" panose="02070309020205020404" pitchFamily="49" charset="0"/>
                <a:ea typeface="ＭＳ Ｐゴシック" pitchFamily="34" charset="-128"/>
                <a:cs typeface="Courier New" panose="02070309020205020404" pitchFamily="49" charset="0"/>
              </a:rPr>
              <a:t>myD</a:t>
            </a:r>
            <a:r>
              <a:rPr lang="en-US" sz="1600" dirty="0">
                <a:latin typeface="Courier New" panose="02070309020205020404" pitchFamily="49" charset="0"/>
                <a:ea typeface="ＭＳ Ｐゴシック" pitchFamily="34" charset="-128"/>
                <a:cs typeface="Courier New" panose="02070309020205020404" pitchFamily="49" charset="0"/>
              </a:rPr>
              <a:t>)</a:t>
            </a:r>
          </a:p>
          <a:p>
            <a:r>
              <a:rPr lang="en-US" sz="1600" dirty="0">
                <a:latin typeface="Courier New" panose="02070309020205020404" pitchFamily="49" charset="0"/>
                <a:ea typeface="ＭＳ Ｐゴシック" pitchFamily="34" charset="-128"/>
                <a:cs typeface="Courier New" panose="02070309020205020404" pitchFamily="49" charset="0"/>
              </a:rPr>
              <a:t>3</a:t>
            </a:r>
          </a:p>
          <a:p>
            <a:endParaRPr lang="en-US" sz="1600" dirty="0">
              <a:latin typeface="Courier New" panose="02070309020205020404" pitchFamily="49" charset="0"/>
              <a:ea typeface="ＭＳ Ｐゴシック" pitchFamily="34" charset="-128"/>
              <a:cs typeface="Courier New" panose="02070309020205020404" pitchFamily="49" charset="0"/>
            </a:endParaRPr>
          </a:p>
          <a:p>
            <a:r>
              <a:rPr lang="en-US" sz="1600" dirty="0">
                <a:latin typeface="Courier New" panose="02070309020205020404" pitchFamily="49" charset="0"/>
                <a:ea typeface="ＭＳ Ｐゴシック" pitchFamily="34" charset="-128"/>
                <a:cs typeface="Courier New" panose="02070309020205020404" pitchFamily="49" charset="0"/>
              </a:rPr>
              <a:t>&gt;&gt;&gt; 5 </a:t>
            </a:r>
            <a:r>
              <a:rPr lang="en-US" sz="1600" b="1" dirty="0">
                <a:latin typeface="Courier New" panose="02070309020205020404" pitchFamily="49" charset="0"/>
                <a:ea typeface="ＭＳ Ｐゴシック" pitchFamily="34" charset="-128"/>
                <a:cs typeface="Courier New" panose="02070309020205020404" pitchFamily="49" charset="0"/>
              </a:rPr>
              <a:t>in</a:t>
            </a:r>
            <a:r>
              <a:rPr lang="en-US" sz="1600" dirty="0">
                <a:latin typeface="Courier New" panose="02070309020205020404" pitchFamily="49" charset="0"/>
                <a:ea typeface="ＭＳ Ｐゴシック" pitchFamily="34" charset="-128"/>
                <a:cs typeface="Courier New" panose="02070309020205020404" pitchFamily="49" charset="0"/>
              </a:rPr>
              <a:t> </a:t>
            </a:r>
            <a:r>
              <a:rPr lang="en-US" sz="1600" dirty="0" err="1">
                <a:latin typeface="Courier New" panose="02070309020205020404" pitchFamily="49" charset="0"/>
                <a:ea typeface="ＭＳ Ｐゴシック" pitchFamily="34" charset="-128"/>
                <a:cs typeface="Courier New" panose="02070309020205020404" pitchFamily="49" charset="0"/>
              </a:rPr>
              <a:t>myD</a:t>
            </a:r>
            <a:endParaRPr lang="en-US" sz="1600" dirty="0">
              <a:latin typeface="Courier New" panose="02070309020205020404" pitchFamily="49" charset="0"/>
              <a:ea typeface="ＭＳ Ｐゴシック" pitchFamily="34" charset="-128"/>
              <a:cs typeface="Courier New" panose="02070309020205020404" pitchFamily="49" charset="0"/>
            </a:endParaRPr>
          </a:p>
          <a:p>
            <a:r>
              <a:rPr lang="en-US" sz="1600" dirty="0">
                <a:latin typeface="Courier New" panose="02070309020205020404" pitchFamily="49" charset="0"/>
                <a:ea typeface="ＭＳ Ｐゴシック" pitchFamily="34" charset="-128"/>
                <a:cs typeface="Courier New" panose="02070309020205020404" pitchFamily="49" charset="0"/>
              </a:rPr>
              <a:t>True</a:t>
            </a:r>
          </a:p>
          <a:p>
            <a:endParaRPr lang="en-US" sz="1600" dirty="0">
              <a:latin typeface="Courier New" panose="02070309020205020404" pitchFamily="49" charset="0"/>
              <a:ea typeface="ＭＳ Ｐゴシック" pitchFamily="34" charset="-128"/>
              <a:cs typeface="Courier New" panose="02070309020205020404" pitchFamily="49" charset="0"/>
            </a:endParaRPr>
          </a:p>
          <a:p>
            <a:r>
              <a:rPr lang="en-US" sz="1600" dirty="0">
                <a:latin typeface="Courier New" panose="02070309020205020404" pitchFamily="49" charset="0"/>
                <a:ea typeface="ＭＳ Ｐゴシック" pitchFamily="34" charset="-128"/>
                <a:cs typeface="Courier New" panose="02070309020205020404" pitchFamily="49" charset="0"/>
              </a:rPr>
              <a:t>&gt;&gt;&gt; </a:t>
            </a:r>
            <a:r>
              <a:rPr lang="en-US" sz="1600" b="1" dirty="0">
                <a:latin typeface="Courier New" panose="02070309020205020404" pitchFamily="49" charset="0"/>
                <a:ea typeface="ＭＳ Ｐゴシック" pitchFamily="34" charset="-128"/>
                <a:cs typeface="Courier New" panose="02070309020205020404" pitchFamily="49" charset="0"/>
              </a:rPr>
              <a:t>del</a:t>
            </a:r>
            <a:r>
              <a:rPr lang="en-US" sz="1600" dirty="0">
                <a:latin typeface="Courier New" panose="02070309020205020404" pitchFamily="49" charset="0"/>
                <a:ea typeface="ＭＳ Ｐゴシック" pitchFamily="34" charset="-128"/>
                <a:cs typeface="Courier New" panose="02070309020205020404" pitchFamily="49" charset="0"/>
              </a:rPr>
              <a:t> </a:t>
            </a:r>
            <a:r>
              <a:rPr lang="en-US" sz="1600" dirty="0" err="1">
                <a:latin typeface="Courier New" panose="02070309020205020404" pitchFamily="49" charset="0"/>
                <a:ea typeface="ＭＳ Ｐゴシック" pitchFamily="34" charset="-128"/>
                <a:cs typeface="Courier New" panose="02070309020205020404" pitchFamily="49" charset="0"/>
              </a:rPr>
              <a:t>myD</a:t>
            </a:r>
            <a:r>
              <a:rPr lang="en-US" sz="1600" dirty="0">
                <a:latin typeface="Courier New" panose="02070309020205020404" pitchFamily="49" charset="0"/>
                <a:ea typeface="ＭＳ Ｐゴシック" pitchFamily="34" charset="-128"/>
                <a:cs typeface="Courier New" panose="02070309020205020404" pitchFamily="49" charset="0"/>
              </a:rPr>
              <a:t>[5]</a:t>
            </a:r>
          </a:p>
          <a:p>
            <a:endParaRPr lang="en-US" sz="1600" dirty="0">
              <a:latin typeface="Courier New" panose="02070309020205020404" pitchFamily="49" charset="0"/>
              <a:ea typeface="ＭＳ Ｐゴシック" pitchFamily="34" charset="-128"/>
              <a:cs typeface="Courier New" panose="02070309020205020404" pitchFamily="49" charset="0"/>
            </a:endParaRPr>
          </a:p>
          <a:p>
            <a:r>
              <a:rPr lang="en-US" sz="1600" dirty="0">
                <a:latin typeface="Courier New" panose="02070309020205020404" pitchFamily="49" charset="0"/>
                <a:ea typeface="ＭＳ Ｐゴシック" pitchFamily="34" charset="-128"/>
                <a:cs typeface="Courier New" panose="02070309020205020404" pitchFamily="49" charset="0"/>
              </a:rPr>
              <a:t>&gt;&gt;&gt; </a:t>
            </a:r>
            <a:r>
              <a:rPr lang="en-US" sz="1600" dirty="0" err="1">
                <a:latin typeface="Courier New" panose="02070309020205020404" pitchFamily="49" charset="0"/>
                <a:ea typeface="ＭＳ Ｐゴシック" pitchFamily="34" charset="-128"/>
                <a:cs typeface="Courier New" panose="02070309020205020404" pitchFamily="49" charset="0"/>
              </a:rPr>
              <a:t>myD</a:t>
            </a:r>
            <a:endParaRPr lang="en-US" sz="1600" dirty="0">
              <a:latin typeface="Courier New" panose="02070309020205020404" pitchFamily="49" charset="0"/>
              <a:ea typeface="ＭＳ Ｐゴシック" pitchFamily="34" charset="-128"/>
              <a:cs typeface="Courier New" panose="02070309020205020404" pitchFamily="49" charset="0"/>
            </a:endParaRPr>
          </a:p>
          <a:p>
            <a:r>
              <a:rPr lang="en-US" sz="1600" dirty="0">
                <a:latin typeface="Courier New" panose="02070309020205020404" pitchFamily="49" charset="0"/>
                <a:ea typeface="ＭＳ Ｐゴシック" pitchFamily="34" charset="-128"/>
                <a:cs typeface="Courier New" panose="02070309020205020404" pitchFamily="49" charset="0"/>
              </a:rPr>
              <a:t>{0: 'woods', 8: '</a:t>
            </a:r>
            <a:r>
              <a:rPr lang="en-US" sz="1600" dirty="0" err="1">
                <a:latin typeface="Courier New" panose="02070309020205020404" pitchFamily="49" charset="0"/>
                <a:ea typeface="ＭＳ Ｐゴシック" pitchFamily="34" charset="-128"/>
                <a:cs typeface="Courier New" panose="02070309020205020404" pitchFamily="49" charset="0"/>
              </a:rPr>
              <a:t>orch</a:t>
            </a:r>
            <a:r>
              <a:rPr lang="en-US" sz="1600" dirty="0">
                <a:latin typeface="Courier New" panose="02070309020205020404" pitchFamily="49" charset="0"/>
                <a:ea typeface="ＭＳ Ｐゴシック" pitchFamily="34" charset="-128"/>
                <a:cs typeface="Courier New" panose="02070309020205020404" pitchFamily="49" charset="0"/>
              </a:rPr>
              <a:t>'}</a:t>
            </a:r>
          </a:p>
          <a:p>
            <a:endParaRPr lang="en-US" sz="1600" dirty="0">
              <a:latin typeface="Courier New" panose="02070309020205020404" pitchFamily="49" charset="0"/>
              <a:ea typeface="ＭＳ Ｐゴシック" pitchFamily="34" charset="-128"/>
              <a:cs typeface="Courier New" panose="02070309020205020404" pitchFamily="49" charset="0"/>
            </a:endParaRPr>
          </a:p>
          <a:p>
            <a:r>
              <a:rPr lang="en-US" sz="1600" dirty="0">
                <a:latin typeface="Courier New" panose="02070309020205020404" pitchFamily="49" charset="0"/>
                <a:ea typeface="ＭＳ Ｐゴシック" pitchFamily="34" charset="-128"/>
                <a:cs typeface="Courier New" panose="02070309020205020404" pitchFamily="49" charset="0"/>
              </a:rPr>
              <a:t>&gt;&gt;&gt; 5 </a:t>
            </a:r>
            <a:r>
              <a:rPr lang="en-US" sz="1600" b="1" dirty="0">
                <a:latin typeface="Courier New" panose="02070309020205020404" pitchFamily="49" charset="0"/>
                <a:ea typeface="ＭＳ Ｐゴシック" pitchFamily="34" charset="-128"/>
                <a:cs typeface="Courier New" panose="02070309020205020404" pitchFamily="49" charset="0"/>
              </a:rPr>
              <a:t>not in</a:t>
            </a:r>
            <a:r>
              <a:rPr lang="en-US" sz="1600" dirty="0">
                <a:latin typeface="Courier New" panose="02070309020205020404" pitchFamily="49" charset="0"/>
                <a:ea typeface="ＭＳ Ｐゴシック" pitchFamily="34" charset="-128"/>
                <a:cs typeface="Courier New" panose="02070309020205020404" pitchFamily="49" charset="0"/>
              </a:rPr>
              <a:t> </a:t>
            </a:r>
            <a:r>
              <a:rPr lang="en-US" sz="1600" dirty="0" err="1">
                <a:latin typeface="Courier New" panose="02070309020205020404" pitchFamily="49" charset="0"/>
                <a:ea typeface="ＭＳ Ｐゴシック" pitchFamily="34" charset="-128"/>
                <a:cs typeface="Courier New" panose="02070309020205020404" pitchFamily="49" charset="0"/>
              </a:rPr>
              <a:t>myD</a:t>
            </a:r>
            <a:endParaRPr lang="en-US" sz="1600" dirty="0">
              <a:latin typeface="Courier New" panose="02070309020205020404" pitchFamily="49" charset="0"/>
              <a:ea typeface="ＭＳ Ｐゴシック" pitchFamily="34" charset="-128"/>
              <a:cs typeface="Courier New" panose="02070309020205020404" pitchFamily="49" charset="0"/>
            </a:endParaRPr>
          </a:p>
          <a:p>
            <a:r>
              <a:rPr lang="en-US" sz="1600" dirty="0">
                <a:latin typeface="Courier New" panose="02070309020205020404" pitchFamily="49" charset="0"/>
                <a:ea typeface="ＭＳ Ｐゴシック" pitchFamily="34" charset="-128"/>
                <a:cs typeface="Courier New" panose="02070309020205020404" pitchFamily="49" charset="0"/>
              </a:rPr>
              <a:t>True</a:t>
            </a:r>
          </a:p>
          <a:p>
            <a:endParaRPr lang="en-US" sz="1600" dirty="0">
              <a:latin typeface="Courier New" panose="02070309020205020404" pitchFamily="49" charset="0"/>
              <a:ea typeface="ＭＳ Ｐゴシック" pitchFamily="34" charset="-128"/>
              <a:cs typeface="Courier New" panose="02070309020205020404" pitchFamily="49" charset="0"/>
            </a:endParaRPr>
          </a:p>
          <a:p>
            <a:r>
              <a:rPr lang="en-US" sz="1600" dirty="0">
                <a:latin typeface="Courier New" panose="02070309020205020404" pitchFamily="49" charset="0"/>
                <a:ea typeface="ＭＳ Ｐゴシック" pitchFamily="34" charset="-128"/>
                <a:cs typeface="Courier New" panose="02070309020205020404" pitchFamily="49" charset="0"/>
              </a:rPr>
              <a:t>&gt;&gt;&gt; </a:t>
            </a:r>
            <a:r>
              <a:rPr lang="en-US" sz="1600" dirty="0" err="1">
                <a:latin typeface="Courier New" panose="02070309020205020404" pitchFamily="49" charset="0"/>
                <a:ea typeface="ＭＳ Ｐゴシック" pitchFamily="34" charset="-128"/>
                <a:cs typeface="Courier New" panose="02070309020205020404" pitchFamily="49" charset="0"/>
              </a:rPr>
              <a:t>len</a:t>
            </a:r>
            <a:r>
              <a:rPr lang="en-US" sz="1600" dirty="0">
                <a:latin typeface="Courier New" panose="02070309020205020404" pitchFamily="49" charset="0"/>
                <a:ea typeface="ＭＳ Ｐゴシック" pitchFamily="34" charset="-128"/>
                <a:cs typeface="Courier New" panose="02070309020205020404" pitchFamily="49" charset="0"/>
              </a:rPr>
              <a:t>(</a:t>
            </a:r>
            <a:r>
              <a:rPr lang="en-US" sz="1600" dirty="0" err="1">
                <a:latin typeface="Courier New" panose="02070309020205020404" pitchFamily="49" charset="0"/>
                <a:ea typeface="ＭＳ Ｐゴシック" pitchFamily="34" charset="-128"/>
                <a:cs typeface="Courier New" panose="02070309020205020404" pitchFamily="49" charset="0"/>
              </a:rPr>
              <a:t>myD</a:t>
            </a:r>
            <a:r>
              <a:rPr lang="en-US" sz="1600" dirty="0">
                <a:latin typeface="Courier New" panose="02070309020205020404" pitchFamily="49" charset="0"/>
                <a:ea typeface="ＭＳ Ｐゴシック" pitchFamily="34" charset="-128"/>
                <a:cs typeface="Courier New" panose="02070309020205020404" pitchFamily="49" charset="0"/>
              </a:rPr>
              <a:t>)</a:t>
            </a:r>
          </a:p>
          <a:p>
            <a:r>
              <a:rPr lang="en-US" sz="1600" dirty="0">
                <a:latin typeface="Courier New" panose="02070309020205020404" pitchFamily="49" charset="0"/>
                <a:ea typeface="ＭＳ Ｐゴシック" pitchFamily="34" charset="-128"/>
                <a:cs typeface="Courier New" panose="02070309020205020404" pitchFamily="49" charset="0"/>
              </a:rPr>
              <a:t>2</a:t>
            </a:r>
          </a:p>
        </p:txBody>
      </p:sp>
      <p:sp>
        <p:nvSpPr>
          <p:cNvPr id="3" name="TextBox 2">
            <a:extLst>
              <a:ext uri="{FF2B5EF4-FFF2-40B4-BE49-F238E27FC236}">
                <a16:creationId xmlns:a16="http://schemas.microsoft.com/office/drawing/2014/main" id="{15725EE6-016C-2DF3-E617-4F7077C823F3}"/>
              </a:ext>
            </a:extLst>
          </p:cNvPr>
          <p:cNvSpPr txBox="1"/>
          <p:nvPr/>
        </p:nvSpPr>
        <p:spPr>
          <a:xfrm>
            <a:off x="627993" y="2421523"/>
            <a:ext cx="6400800" cy="338554"/>
          </a:xfrm>
          <a:prstGeom prst="rect">
            <a:avLst/>
          </a:prstGeom>
          <a:noFill/>
        </p:spPr>
        <p:txBody>
          <a:bodyPr wrap="square">
            <a:spAutoFit/>
          </a:bodyPr>
          <a:lstStyle/>
          <a:p>
            <a:pPr marL="0" indent="0">
              <a:buNone/>
            </a:pPr>
            <a:r>
              <a:rPr lang="en-US" sz="1600" dirty="0">
                <a:latin typeface="Courier New" panose="02070309020205020404" pitchFamily="49" charset="0"/>
                <a:ea typeface="ＭＳ Ｐゴシック" pitchFamily="34" charset="-128"/>
                <a:cs typeface="Courier New" panose="02070309020205020404" pitchFamily="49" charset="0"/>
              </a:rPr>
              <a:t>&gt;&gt;&gt; </a:t>
            </a:r>
            <a:r>
              <a:rPr lang="en-US" sz="1600" dirty="0" err="1">
                <a:latin typeface="Courier New" panose="02070309020205020404" pitchFamily="49" charset="0"/>
                <a:ea typeface="ＭＳ Ｐゴシック" pitchFamily="34" charset="-128"/>
                <a:cs typeface="Courier New" panose="02070309020205020404" pitchFamily="49" charset="0"/>
              </a:rPr>
              <a:t>myD</a:t>
            </a:r>
            <a:r>
              <a:rPr lang="en-US" sz="1600" dirty="0">
                <a:latin typeface="Courier New" panose="02070309020205020404" pitchFamily="49" charset="0"/>
                <a:ea typeface="ＭＳ Ｐゴシック" pitchFamily="34" charset="-128"/>
                <a:cs typeface="Courier New" panose="02070309020205020404" pitchFamily="49" charset="0"/>
              </a:rPr>
              <a:t> = {0:'woods', 5:'park', 8:'orch'}</a:t>
            </a:r>
          </a:p>
        </p:txBody>
      </p:sp>
      <p:sp>
        <p:nvSpPr>
          <p:cNvPr id="4" name="TextBox 3">
            <a:extLst>
              <a:ext uri="{FF2B5EF4-FFF2-40B4-BE49-F238E27FC236}">
                <a16:creationId xmlns:a16="http://schemas.microsoft.com/office/drawing/2014/main" id="{CA767572-8350-1EDB-6300-8C30ED91522E}"/>
              </a:ext>
            </a:extLst>
          </p:cNvPr>
          <p:cNvSpPr txBox="1">
            <a:spLocks noChangeArrowheads="1"/>
          </p:cNvSpPr>
          <p:nvPr/>
        </p:nvSpPr>
        <p:spPr bwMode="auto">
          <a:xfrm>
            <a:off x="4019047" y="4293295"/>
            <a:ext cx="4495800" cy="6924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MS PGothic" panose="020B0600070205080204" pitchFamily="34" charset="-128"/>
              </a:defRPr>
            </a:lvl1pPr>
            <a:lvl2pPr>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lvl="1" eaLnBrk="1" hangingPunct="1">
              <a:spcBef>
                <a:spcPct val="0"/>
              </a:spcBef>
            </a:pPr>
            <a:r>
              <a:rPr lang="en-US" altLang="en-US" sz="1100" dirty="0">
                <a:solidFill>
                  <a:srgbClr val="FF0066"/>
                </a:solidFill>
              </a:rPr>
              <a:t># Again…not indexing!</a:t>
            </a:r>
          </a:p>
          <a:p>
            <a:pPr lvl="1" eaLnBrk="1" hangingPunct="1">
              <a:spcBef>
                <a:spcPct val="0"/>
              </a:spcBef>
            </a:pPr>
            <a:r>
              <a:rPr lang="en-US" altLang="en-US" sz="1400" dirty="0"/>
              <a:t>For dictionaries always remember to use a KEY in the square braces, not an index.</a:t>
            </a:r>
          </a:p>
        </p:txBody>
      </p:sp>
      <p:pic>
        <p:nvPicPr>
          <p:cNvPr id="8" name="Picture 7" descr="A hand pointing at something&#10;&#10;Description automatically generated">
            <a:extLst>
              <a:ext uri="{FF2B5EF4-FFF2-40B4-BE49-F238E27FC236}">
                <a16:creationId xmlns:a16="http://schemas.microsoft.com/office/drawing/2014/main" id="{DEA45404-5FA3-9FF1-1F40-4392DF304E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2358209">
            <a:off x="2365114" y="4358324"/>
            <a:ext cx="1058257" cy="636273"/>
          </a:xfrm>
          <a:prstGeom prst="rect">
            <a:avLst/>
          </a:prstGeom>
        </p:spPr>
      </p:pic>
      <p:pic>
        <p:nvPicPr>
          <p:cNvPr id="6" name="Graphic 5" descr="Close with solid fill">
            <a:extLst>
              <a:ext uri="{FF2B5EF4-FFF2-40B4-BE49-F238E27FC236}">
                <a16:creationId xmlns:a16="http://schemas.microsoft.com/office/drawing/2014/main" id="{7C89CBA6-8EEC-2B11-3921-2ABFC67F2D5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514600" y="4267200"/>
            <a:ext cx="914400" cy="914400"/>
          </a:xfrm>
          <a:prstGeom prst="rect">
            <a:avLst/>
          </a:prstGeom>
        </p:spPr>
      </p:pic>
      <p:pic>
        <p:nvPicPr>
          <p:cNvPr id="2" name="Graphic 1" descr="Close with solid fill">
            <a:extLst>
              <a:ext uri="{FF2B5EF4-FFF2-40B4-BE49-F238E27FC236}">
                <a16:creationId xmlns:a16="http://schemas.microsoft.com/office/drawing/2014/main" id="{CFF83591-5A8E-7110-BE3B-AFD074BC904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2514600" y="4279692"/>
            <a:ext cx="914400" cy="914400"/>
          </a:xfrm>
          <a:prstGeom prst="rect">
            <a:avLst/>
          </a:prstGeom>
        </p:spPr>
      </p:pic>
    </p:spTree>
    <p:extLst>
      <p:ext uri="{BB962C8B-B14F-4D97-AF65-F5344CB8AC3E}">
        <p14:creationId xmlns:p14="http://schemas.microsoft.com/office/powerpoint/2010/main" val="2611953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xEl>
                                              <p:pRg st="12" end="12"/>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7">
                                            <p:txEl>
                                              <p:pRg st="14" end="1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7">
                                            <p:txEl>
                                              <p:pRg st="15" end="15"/>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26" presetClass="entr" presetSubtype="0"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animEffect transition="in" filter="wipe(down)">
                                      <p:cBhvr>
                                        <p:cTn id="51" dur="580">
                                          <p:stCondLst>
                                            <p:cond delay="0"/>
                                          </p:stCondLst>
                                        </p:cTn>
                                        <p:tgtEl>
                                          <p:spTgt spid="6"/>
                                        </p:tgtEl>
                                      </p:cBhvr>
                                    </p:animEffect>
                                    <p:anim calcmode="lin" valueType="num">
                                      <p:cBhvr>
                                        <p:cTn id="52"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53"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54"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55"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56"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57" dur="26">
                                          <p:stCondLst>
                                            <p:cond delay="650"/>
                                          </p:stCondLst>
                                        </p:cTn>
                                        <p:tgtEl>
                                          <p:spTgt spid="6"/>
                                        </p:tgtEl>
                                      </p:cBhvr>
                                      <p:to x="100000" y="60000"/>
                                    </p:animScale>
                                    <p:animScale>
                                      <p:cBhvr>
                                        <p:cTn id="58" dur="166" decel="50000">
                                          <p:stCondLst>
                                            <p:cond delay="676"/>
                                          </p:stCondLst>
                                        </p:cTn>
                                        <p:tgtEl>
                                          <p:spTgt spid="6"/>
                                        </p:tgtEl>
                                      </p:cBhvr>
                                      <p:to x="100000" y="100000"/>
                                    </p:animScale>
                                    <p:animScale>
                                      <p:cBhvr>
                                        <p:cTn id="59" dur="26">
                                          <p:stCondLst>
                                            <p:cond delay="1312"/>
                                          </p:stCondLst>
                                        </p:cTn>
                                        <p:tgtEl>
                                          <p:spTgt spid="6"/>
                                        </p:tgtEl>
                                      </p:cBhvr>
                                      <p:to x="100000" y="80000"/>
                                    </p:animScale>
                                    <p:animScale>
                                      <p:cBhvr>
                                        <p:cTn id="60" dur="166" decel="50000">
                                          <p:stCondLst>
                                            <p:cond delay="1338"/>
                                          </p:stCondLst>
                                        </p:cTn>
                                        <p:tgtEl>
                                          <p:spTgt spid="6"/>
                                        </p:tgtEl>
                                      </p:cBhvr>
                                      <p:to x="100000" y="100000"/>
                                    </p:animScale>
                                    <p:animScale>
                                      <p:cBhvr>
                                        <p:cTn id="61" dur="26">
                                          <p:stCondLst>
                                            <p:cond delay="1642"/>
                                          </p:stCondLst>
                                        </p:cTn>
                                        <p:tgtEl>
                                          <p:spTgt spid="6"/>
                                        </p:tgtEl>
                                      </p:cBhvr>
                                      <p:to x="100000" y="90000"/>
                                    </p:animScale>
                                    <p:animScale>
                                      <p:cBhvr>
                                        <p:cTn id="62" dur="166" decel="50000">
                                          <p:stCondLst>
                                            <p:cond delay="1668"/>
                                          </p:stCondLst>
                                        </p:cTn>
                                        <p:tgtEl>
                                          <p:spTgt spid="6"/>
                                        </p:tgtEl>
                                      </p:cBhvr>
                                      <p:to x="100000" y="100000"/>
                                    </p:animScale>
                                    <p:animScale>
                                      <p:cBhvr>
                                        <p:cTn id="63" dur="26">
                                          <p:stCondLst>
                                            <p:cond delay="1808"/>
                                          </p:stCondLst>
                                        </p:cTn>
                                        <p:tgtEl>
                                          <p:spTgt spid="6"/>
                                        </p:tgtEl>
                                      </p:cBhvr>
                                      <p:to x="100000" y="95000"/>
                                    </p:animScale>
                                    <p:animScale>
                                      <p:cBhvr>
                                        <p:cTn id="64" dur="166" decel="50000">
                                          <p:stCondLst>
                                            <p:cond delay="1834"/>
                                          </p:stCondLst>
                                        </p:cTn>
                                        <p:tgtEl>
                                          <p:spTgt spid="6"/>
                                        </p:tgtEl>
                                      </p:cBhvr>
                                      <p:to x="100000" y="100000"/>
                                    </p:animScale>
                                  </p:childTnLst>
                                </p:cTn>
                              </p:par>
                              <p:par>
                                <p:cTn id="65" presetID="26" presetClass="entr" presetSubtype="0" fill="hold" nodeType="withEffect">
                                  <p:stCondLst>
                                    <p:cond delay="0"/>
                                  </p:stCondLst>
                                  <p:childTnLst>
                                    <p:set>
                                      <p:cBhvr>
                                        <p:cTn id="66" dur="1" fill="hold">
                                          <p:stCondLst>
                                            <p:cond delay="0"/>
                                          </p:stCondLst>
                                        </p:cTn>
                                        <p:tgtEl>
                                          <p:spTgt spid="8"/>
                                        </p:tgtEl>
                                        <p:attrNameLst>
                                          <p:attrName>style.visibility</p:attrName>
                                        </p:attrNameLst>
                                      </p:cBhvr>
                                      <p:to>
                                        <p:strVal val="visible"/>
                                      </p:to>
                                    </p:set>
                                    <p:animEffect transition="in" filter="wipe(down)">
                                      <p:cBhvr>
                                        <p:cTn id="67" dur="580">
                                          <p:stCondLst>
                                            <p:cond delay="0"/>
                                          </p:stCondLst>
                                        </p:cTn>
                                        <p:tgtEl>
                                          <p:spTgt spid="8"/>
                                        </p:tgtEl>
                                      </p:cBhvr>
                                    </p:animEffect>
                                    <p:anim calcmode="lin" valueType="num">
                                      <p:cBhvr>
                                        <p:cTn id="68" dur="1822"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69" dur="664"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70" dur="664" tmFilter="0, 0; 0.125,0.2665; 0.25,0.4; 0.375,0.465; 0.5,0.5;  0.625,0.535; 0.75,0.6; 0.875,0.7335; 1,1">
                                          <p:stCondLst>
                                            <p:cond delay="664"/>
                                          </p:stCondLst>
                                        </p:cTn>
                                        <p:tgtEl>
                                          <p:spTgt spid="8"/>
                                        </p:tgtEl>
                                        <p:attrNameLst>
                                          <p:attrName>ppt_y</p:attrName>
                                        </p:attrNameLst>
                                      </p:cBhvr>
                                      <p:tavLst>
                                        <p:tav tm="0" fmla="#ppt_y-sin(pi*$)/9">
                                          <p:val>
                                            <p:fltVal val="0"/>
                                          </p:val>
                                        </p:tav>
                                        <p:tav tm="100000">
                                          <p:val>
                                            <p:fltVal val="1"/>
                                          </p:val>
                                        </p:tav>
                                      </p:tavLst>
                                    </p:anim>
                                    <p:anim calcmode="lin" valueType="num">
                                      <p:cBhvr>
                                        <p:cTn id="71" dur="332" tmFilter="0, 0; 0.125,0.2665; 0.25,0.4; 0.375,0.465; 0.5,0.5;  0.625,0.535; 0.75,0.6; 0.875,0.7335; 1,1">
                                          <p:stCondLst>
                                            <p:cond delay="1324"/>
                                          </p:stCondLst>
                                        </p:cTn>
                                        <p:tgtEl>
                                          <p:spTgt spid="8"/>
                                        </p:tgtEl>
                                        <p:attrNameLst>
                                          <p:attrName>ppt_y</p:attrName>
                                        </p:attrNameLst>
                                      </p:cBhvr>
                                      <p:tavLst>
                                        <p:tav tm="0" fmla="#ppt_y-sin(pi*$)/27">
                                          <p:val>
                                            <p:fltVal val="0"/>
                                          </p:val>
                                        </p:tav>
                                        <p:tav tm="100000">
                                          <p:val>
                                            <p:fltVal val="1"/>
                                          </p:val>
                                        </p:tav>
                                      </p:tavLst>
                                    </p:anim>
                                    <p:anim calcmode="lin" valueType="num">
                                      <p:cBhvr>
                                        <p:cTn id="72" dur="164" tmFilter="0, 0; 0.125,0.2665; 0.25,0.4; 0.375,0.465; 0.5,0.5;  0.625,0.535; 0.75,0.6; 0.875,0.7335; 1,1">
                                          <p:stCondLst>
                                            <p:cond delay="1656"/>
                                          </p:stCondLst>
                                        </p:cTn>
                                        <p:tgtEl>
                                          <p:spTgt spid="8"/>
                                        </p:tgtEl>
                                        <p:attrNameLst>
                                          <p:attrName>ppt_y</p:attrName>
                                        </p:attrNameLst>
                                      </p:cBhvr>
                                      <p:tavLst>
                                        <p:tav tm="0" fmla="#ppt_y-sin(pi*$)/81">
                                          <p:val>
                                            <p:fltVal val="0"/>
                                          </p:val>
                                        </p:tav>
                                        <p:tav tm="100000">
                                          <p:val>
                                            <p:fltVal val="1"/>
                                          </p:val>
                                        </p:tav>
                                      </p:tavLst>
                                    </p:anim>
                                    <p:animScale>
                                      <p:cBhvr>
                                        <p:cTn id="73" dur="26">
                                          <p:stCondLst>
                                            <p:cond delay="650"/>
                                          </p:stCondLst>
                                        </p:cTn>
                                        <p:tgtEl>
                                          <p:spTgt spid="8"/>
                                        </p:tgtEl>
                                      </p:cBhvr>
                                      <p:to x="100000" y="60000"/>
                                    </p:animScale>
                                    <p:animScale>
                                      <p:cBhvr>
                                        <p:cTn id="74" dur="166" decel="50000">
                                          <p:stCondLst>
                                            <p:cond delay="676"/>
                                          </p:stCondLst>
                                        </p:cTn>
                                        <p:tgtEl>
                                          <p:spTgt spid="8"/>
                                        </p:tgtEl>
                                      </p:cBhvr>
                                      <p:to x="100000" y="100000"/>
                                    </p:animScale>
                                    <p:animScale>
                                      <p:cBhvr>
                                        <p:cTn id="75" dur="26">
                                          <p:stCondLst>
                                            <p:cond delay="1312"/>
                                          </p:stCondLst>
                                        </p:cTn>
                                        <p:tgtEl>
                                          <p:spTgt spid="8"/>
                                        </p:tgtEl>
                                      </p:cBhvr>
                                      <p:to x="100000" y="80000"/>
                                    </p:animScale>
                                    <p:animScale>
                                      <p:cBhvr>
                                        <p:cTn id="76" dur="166" decel="50000">
                                          <p:stCondLst>
                                            <p:cond delay="1338"/>
                                          </p:stCondLst>
                                        </p:cTn>
                                        <p:tgtEl>
                                          <p:spTgt spid="8"/>
                                        </p:tgtEl>
                                      </p:cBhvr>
                                      <p:to x="100000" y="100000"/>
                                    </p:animScale>
                                    <p:animScale>
                                      <p:cBhvr>
                                        <p:cTn id="77" dur="26">
                                          <p:stCondLst>
                                            <p:cond delay="1642"/>
                                          </p:stCondLst>
                                        </p:cTn>
                                        <p:tgtEl>
                                          <p:spTgt spid="8"/>
                                        </p:tgtEl>
                                      </p:cBhvr>
                                      <p:to x="100000" y="90000"/>
                                    </p:animScale>
                                    <p:animScale>
                                      <p:cBhvr>
                                        <p:cTn id="78" dur="166" decel="50000">
                                          <p:stCondLst>
                                            <p:cond delay="1668"/>
                                          </p:stCondLst>
                                        </p:cTn>
                                        <p:tgtEl>
                                          <p:spTgt spid="8"/>
                                        </p:tgtEl>
                                      </p:cBhvr>
                                      <p:to x="100000" y="100000"/>
                                    </p:animScale>
                                    <p:animScale>
                                      <p:cBhvr>
                                        <p:cTn id="79" dur="26">
                                          <p:stCondLst>
                                            <p:cond delay="1808"/>
                                          </p:stCondLst>
                                        </p:cTn>
                                        <p:tgtEl>
                                          <p:spTgt spid="8"/>
                                        </p:tgtEl>
                                      </p:cBhvr>
                                      <p:to x="100000" y="95000"/>
                                    </p:animScale>
                                    <p:animScale>
                                      <p:cBhvr>
                                        <p:cTn id="80" dur="166" decel="50000">
                                          <p:stCondLst>
                                            <p:cond delay="1834"/>
                                          </p:stCondLst>
                                        </p:cTn>
                                        <p:tgtEl>
                                          <p:spTgt spid="8"/>
                                        </p:tgtEl>
                                      </p:cBhvr>
                                      <p:to x="100000" y="100000"/>
                                    </p:animScale>
                                  </p:childTnLst>
                                </p:cTn>
                              </p:par>
                              <p:par>
                                <p:cTn id="81" presetID="26" presetClass="entr" presetSubtype="0" fill="hold" nodeType="withEffect">
                                  <p:stCondLst>
                                    <p:cond delay="0"/>
                                  </p:stCondLst>
                                  <p:childTnLst>
                                    <p:set>
                                      <p:cBhvr>
                                        <p:cTn id="82" dur="1" fill="hold">
                                          <p:stCondLst>
                                            <p:cond delay="0"/>
                                          </p:stCondLst>
                                        </p:cTn>
                                        <p:tgtEl>
                                          <p:spTgt spid="2"/>
                                        </p:tgtEl>
                                        <p:attrNameLst>
                                          <p:attrName>style.visibility</p:attrName>
                                        </p:attrNameLst>
                                      </p:cBhvr>
                                      <p:to>
                                        <p:strVal val="visible"/>
                                      </p:to>
                                    </p:set>
                                    <p:animEffect transition="in" filter="wipe(down)">
                                      <p:cBhvr>
                                        <p:cTn id="83" dur="580">
                                          <p:stCondLst>
                                            <p:cond delay="0"/>
                                          </p:stCondLst>
                                        </p:cTn>
                                        <p:tgtEl>
                                          <p:spTgt spid="2"/>
                                        </p:tgtEl>
                                      </p:cBhvr>
                                    </p:animEffect>
                                    <p:anim calcmode="lin" valueType="num">
                                      <p:cBhvr>
                                        <p:cTn id="84"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85"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86"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87"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88"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89" dur="26">
                                          <p:stCondLst>
                                            <p:cond delay="650"/>
                                          </p:stCondLst>
                                        </p:cTn>
                                        <p:tgtEl>
                                          <p:spTgt spid="2"/>
                                        </p:tgtEl>
                                      </p:cBhvr>
                                      <p:to x="100000" y="60000"/>
                                    </p:animScale>
                                    <p:animScale>
                                      <p:cBhvr>
                                        <p:cTn id="90" dur="166" decel="50000">
                                          <p:stCondLst>
                                            <p:cond delay="676"/>
                                          </p:stCondLst>
                                        </p:cTn>
                                        <p:tgtEl>
                                          <p:spTgt spid="2"/>
                                        </p:tgtEl>
                                      </p:cBhvr>
                                      <p:to x="100000" y="100000"/>
                                    </p:animScale>
                                    <p:animScale>
                                      <p:cBhvr>
                                        <p:cTn id="91" dur="26">
                                          <p:stCondLst>
                                            <p:cond delay="1312"/>
                                          </p:stCondLst>
                                        </p:cTn>
                                        <p:tgtEl>
                                          <p:spTgt spid="2"/>
                                        </p:tgtEl>
                                      </p:cBhvr>
                                      <p:to x="100000" y="80000"/>
                                    </p:animScale>
                                    <p:animScale>
                                      <p:cBhvr>
                                        <p:cTn id="92" dur="166" decel="50000">
                                          <p:stCondLst>
                                            <p:cond delay="1338"/>
                                          </p:stCondLst>
                                        </p:cTn>
                                        <p:tgtEl>
                                          <p:spTgt spid="2"/>
                                        </p:tgtEl>
                                      </p:cBhvr>
                                      <p:to x="100000" y="100000"/>
                                    </p:animScale>
                                    <p:animScale>
                                      <p:cBhvr>
                                        <p:cTn id="93" dur="26">
                                          <p:stCondLst>
                                            <p:cond delay="1642"/>
                                          </p:stCondLst>
                                        </p:cTn>
                                        <p:tgtEl>
                                          <p:spTgt spid="2"/>
                                        </p:tgtEl>
                                      </p:cBhvr>
                                      <p:to x="100000" y="90000"/>
                                    </p:animScale>
                                    <p:animScale>
                                      <p:cBhvr>
                                        <p:cTn id="94" dur="166" decel="50000">
                                          <p:stCondLst>
                                            <p:cond delay="1668"/>
                                          </p:stCondLst>
                                        </p:cTn>
                                        <p:tgtEl>
                                          <p:spTgt spid="2"/>
                                        </p:tgtEl>
                                      </p:cBhvr>
                                      <p:to x="100000" y="100000"/>
                                    </p:animScale>
                                    <p:animScale>
                                      <p:cBhvr>
                                        <p:cTn id="95" dur="26">
                                          <p:stCondLst>
                                            <p:cond delay="1808"/>
                                          </p:stCondLst>
                                        </p:cTn>
                                        <p:tgtEl>
                                          <p:spTgt spid="2"/>
                                        </p:tgtEl>
                                      </p:cBhvr>
                                      <p:to x="100000" y="95000"/>
                                    </p:animScale>
                                    <p:animScale>
                                      <p:cBhvr>
                                        <p:cTn id="96" dur="166" decel="50000">
                                          <p:stCondLst>
                                            <p:cond delay="1834"/>
                                          </p:stCondLst>
                                        </p:cTn>
                                        <p:tgtEl>
                                          <p:spTgt spid="2"/>
                                        </p:tgtEl>
                                      </p:cBhvr>
                                      <p:to x="100000" y="100000"/>
                                    </p:animScale>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1" presetClass="entr" presetSubtype="0" fill="hold" nodeType="clickEffect">
                                  <p:stCondLst>
                                    <p:cond delay="0"/>
                                  </p:stCondLst>
                                  <p:childTnLst>
                                    <p:set>
                                      <p:cBhvr>
                                        <p:cTn id="104"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2146" name="Rectangle 2">
            <a:extLst>
              <a:ext uri="{FF2B5EF4-FFF2-40B4-BE49-F238E27FC236}">
                <a16:creationId xmlns:a16="http://schemas.microsoft.com/office/drawing/2014/main" id="{613FBB5E-6360-2C60-70CB-C363C6F0C7A5}"/>
              </a:ext>
            </a:extLst>
          </p:cNvPr>
          <p:cNvSpPr>
            <a:spLocks noGrp="1" noChangeArrowheads="1"/>
          </p:cNvSpPr>
          <p:nvPr>
            <p:ph type="title"/>
          </p:nvPr>
        </p:nvSpPr>
        <p:spPr/>
        <p:txBody>
          <a:bodyPr/>
          <a:lstStyle/>
          <a:p>
            <a:pPr eaLnBrk="1" hangingPunct="1">
              <a:defRPr/>
            </a:pPr>
            <a:r>
              <a:rPr lang="en-US" sz="3600">
                <a:ea typeface="ＭＳ Ｐゴシック" pitchFamily="34" charset="-128"/>
              </a:rPr>
              <a:t>Ways not to use if, elif</a:t>
            </a:r>
          </a:p>
        </p:txBody>
      </p:sp>
      <p:sp>
        <p:nvSpPr>
          <p:cNvPr id="20486" name="Rectangle 3">
            <a:extLst>
              <a:ext uri="{FF2B5EF4-FFF2-40B4-BE49-F238E27FC236}">
                <a16:creationId xmlns:a16="http://schemas.microsoft.com/office/drawing/2014/main" id="{A10DBF83-DB77-1595-FF06-39A6780DB6A7}"/>
              </a:ext>
            </a:extLst>
          </p:cNvPr>
          <p:cNvSpPr>
            <a:spLocks noGrp="1" noChangeArrowheads="1"/>
          </p:cNvSpPr>
          <p:nvPr>
            <p:ph idx="1"/>
          </p:nvPr>
        </p:nvSpPr>
        <p:spPr/>
        <p:txBody>
          <a:bodyPr/>
          <a:lstStyle/>
          <a:p>
            <a:pPr eaLnBrk="1" hangingPunct="1">
              <a:lnSpc>
                <a:spcPct val="80000"/>
              </a:lnSpc>
              <a:buFontTx/>
              <a:buNone/>
              <a:defRPr/>
            </a:pPr>
            <a:r>
              <a:rPr lang="en-US" sz="2400" dirty="0">
                <a:ea typeface="ＭＳ Ｐゴシック" pitchFamily="34" charset="-128"/>
              </a:rPr>
              <a:t>if x == 1:</a:t>
            </a:r>
          </a:p>
          <a:p>
            <a:pPr eaLnBrk="1" hangingPunct="1">
              <a:lnSpc>
                <a:spcPct val="80000"/>
              </a:lnSpc>
              <a:buFontTx/>
              <a:buNone/>
              <a:defRPr/>
            </a:pPr>
            <a:r>
              <a:rPr lang="en-US" sz="1200" dirty="0">
                <a:ea typeface="ＭＳ Ｐゴシック" pitchFamily="34" charset="-128"/>
              </a:rPr>
              <a:t>	# do stuff</a:t>
            </a:r>
          </a:p>
          <a:p>
            <a:pPr eaLnBrk="1" hangingPunct="1">
              <a:lnSpc>
                <a:spcPct val="80000"/>
              </a:lnSpc>
              <a:buFontTx/>
              <a:buNone/>
              <a:defRPr/>
            </a:pPr>
            <a:r>
              <a:rPr lang="en-US" sz="2400" dirty="0">
                <a:ea typeface="ＭＳ Ｐゴシック" pitchFamily="34" charset="-128"/>
              </a:rPr>
              <a:t>if x == 2:</a:t>
            </a:r>
            <a:endParaRPr lang="en-US" sz="1200" dirty="0">
              <a:ea typeface="ＭＳ Ｐゴシック" pitchFamily="34" charset="-128"/>
            </a:endParaRPr>
          </a:p>
          <a:p>
            <a:pPr eaLnBrk="1" hangingPunct="1">
              <a:lnSpc>
                <a:spcPct val="80000"/>
              </a:lnSpc>
              <a:buFontTx/>
              <a:buNone/>
              <a:defRPr/>
            </a:pPr>
            <a:r>
              <a:rPr lang="en-US" sz="1200" dirty="0">
                <a:solidFill>
                  <a:srgbClr val="000000"/>
                </a:solidFill>
                <a:ea typeface="ＭＳ Ｐゴシック" pitchFamily="34" charset="-128"/>
              </a:rPr>
              <a:t> 	# do special stuff</a:t>
            </a:r>
            <a:r>
              <a:rPr lang="en-US" sz="1200" dirty="0">
                <a:ea typeface="ＭＳ Ｐゴシック" pitchFamily="34" charset="-128"/>
              </a:rPr>
              <a:t>  </a:t>
            </a:r>
          </a:p>
          <a:p>
            <a:pPr eaLnBrk="1" hangingPunct="1">
              <a:lnSpc>
                <a:spcPct val="80000"/>
              </a:lnSpc>
              <a:buFontTx/>
              <a:buNone/>
              <a:defRPr/>
            </a:pPr>
            <a:r>
              <a:rPr lang="en-US" sz="2400" dirty="0">
                <a:ea typeface="ＭＳ Ｐゴシック" pitchFamily="34" charset="-128"/>
              </a:rPr>
              <a:t>if x == 3:</a:t>
            </a:r>
          </a:p>
          <a:p>
            <a:pPr eaLnBrk="1" hangingPunct="1">
              <a:lnSpc>
                <a:spcPct val="80000"/>
              </a:lnSpc>
              <a:buFontTx/>
              <a:buNone/>
              <a:defRPr/>
            </a:pPr>
            <a:r>
              <a:rPr lang="en-US" sz="1200" dirty="0">
                <a:solidFill>
                  <a:srgbClr val="000000"/>
                </a:solidFill>
                <a:ea typeface="ＭＳ Ｐゴシック" pitchFamily="34" charset="-128"/>
              </a:rPr>
              <a:t>	# do another thing  </a:t>
            </a:r>
            <a:endParaRPr lang="en-US" sz="2400" dirty="0">
              <a:ea typeface="ＭＳ Ｐゴシック" pitchFamily="34" charset="-128"/>
            </a:endParaRPr>
          </a:p>
          <a:p>
            <a:pPr eaLnBrk="1" hangingPunct="1">
              <a:lnSpc>
                <a:spcPct val="80000"/>
              </a:lnSpc>
              <a:buFontTx/>
              <a:buNone/>
              <a:defRPr/>
            </a:pPr>
            <a:endParaRPr lang="en-US" sz="2400" dirty="0">
              <a:ea typeface="ＭＳ Ｐゴシック" pitchFamily="34" charset="-128"/>
            </a:endParaRPr>
          </a:p>
          <a:p>
            <a:pPr eaLnBrk="1" hangingPunct="1">
              <a:lnSpc>
                <a:spcPct val="80000"/>
              </a:lnSpc>
              <a:buFontTx/>
              <a:buNone/>
              <a:defRPr/>
            </a:pPr>
            <a:r>
              <a:rPr lang="en-US" sz="2400" dirty="0">
                <a:ea typeface="ＭＳ Ｐゴシック" pitchFamily="34" charset="-128"/>
              </a:rPr>
              <a:t>if x == 1:</a:t>
            </a:r>
          </a:p>
          <a:p>
            <a:pPr eaLnBrk="1" hangingPunct="1">
              <a:lnSpc>
                <a:spcPct val="80000"/>
              </a:lnSpc>
              <a:buFontTx/>
              <a:buNone/>
              <a:defRPr/>
            </a:pPr>
            <a:r>
              <a:rPr lang="en-US" sz="1200" dirty="0">
                <a:solidFill>
                  <a:srgbClr val="000000"/>
                </a:solidFill>
                <a:ea typeface="ＭＳ Ｐゴシック" pitchFamily="34" charset="-128"/>
              </a:rPr>
              <a:t>	# do stuff with a  </a:t>
            </a:r>
            <a:endParaRPr lang="en-US" sz="2400" dirty="0">
              <a:ea typeface="ＭＳ Ｐゴシック" pitchFamily="34" charset="-128"/>
            </a:endParaRPr>
          </a:p>
          <a:p>
            <a:pPr eaLnBrk="1" hangingPunct="1">
              <a:lnSpc>
                <a:spcPct val="80000"/>
              </a:lnSpc>
              <a:buFontTx/>
              <a:buNone/>
              <a:defRPr/>
            </a:pPr>
            <a:r>
              <a:rPr lang="en-US" sz="2400" dirty="0" err="1">
                <a:ea typeface="ＭＳ Ｐゴシック" pitchFamily="34" charset="-128"/>
              </a:rPr>
              <a:t>elif</a:t>
            </a:r>
            <a:r>
              <a:rPr lang="en-US" sz="2400" dirty="0">
                <a:ea typeface="ＭＳ Ｐゴシック" pitchFamily="34" charset="-128"/>
              </a:rPr>
              <a:t> x == 2:</a:t>
            </a:r>
          </a:p>
          <a:p>
            <a:pPr eaLnBrk="1" hangingPunct="1">
              <a:lnSpc>
                <a:spcPct val="80000"/>
              </a:lnSpc>
              <a:buFontTx/>
              <a:buNone/>
              <a:defRPr/>
            </a:pPr>
            <a:r>
              <a:rPr lang="en-US" sz="1200" dirty="0">
                <a:solidFill>
                  <a:srgbClr val="000000"/>
                </a:solidFill>
                <a:ea typeface="ＭＳ Ｐゴシック" pitchFamily="34" charset="-128"/>
              </a:rPr>
              <a:t>	# do stuff with b</a:t>
            </a:r>
            <a:endParaRPr lang="en-US" sz="2400" dirty="0">
              <a:ea typeface="ＭＳ Ｐゴシック" pitchFamily="34" charset="-128"/>
            </a:endParaRPr>
          </a:p>
          <a:p>
            <a:pPr eaLnBrk="1" hangingPunct="1">
              <a:lnSpc>
                <a:spcPct val="80000"/>
              </a:lnSpc>
              <a:buFontTx/>
              <a:buNone/>
              <a:defRPr/>
            </a:pPr>
            <a:r>
              <a:rPr lang="en-US" sz="2400" dirty="0" err="1">
                <a:ea typeface="ＭＳ Ｐゴシック" pitchFamily="34" charset="-128"/>
              </a:rPr>
              <a:t>elif</a:t>
            </a:r>
            <a:r>
              <a:rPr lang="en-US" sz="2400" dirty="0">
                <a:ea typeface="ＭＳ Ｐゴシック" pitchFamily="34" charset="-128"/>
              </a:rPr>
              <a:t> x == 3:</a:t>
            </a:r>
          </a:p>
          <a:p>
            <a:pPr eaLnBrk="1" hangingPunct="1">
              <a:lnSpc>
                <a:spcPct val="80000"/>
              </a:lnSpc>
              <a:buFontTx/>
              <a:buNone/>
              <a:defRPr/>
            </a:pPr>
            <a:r>
              <a:rPr lang="en-US" sz="1200" dirty="0">
                <a:solidFill>
                  <a:srgbClr val="000000"/>
                </a:solidFill>
                <a:ea typeface="ＭＳ Ｐゴシック" pitchFamily="34" charset="-128"/>
              </a:rPr>
              <a:t>	# do stuff with c</a:t>
            </a:r>
            <a:endParaRPr lang="en-US" sz="2400" dirty="0">
              <a:ea typeface="ＭＳ Ｐゴシック" pitchFamily="34" charset="-128"/>
            </a:endParaRPr>
          </a:p>
          <a:p>
            <a:pPr eaLnBrk="1" hangingPunct="1">
              <a:lnSpc>
                <a:spcPct val="80000"/>
              </a:lnSpc>
              <a:buFontTx/>
              <a:buNone/>
              <a:defRPr/>
            </a:pPr>
            <a:r>
              <a:rPr lang="en-US" sz="2400" dirty="0" err="1">
                <a:ea typeface="ＭＳ Ｐゴシック" pitchFamily="34" charset="-128"/>
              </a:rPr>
              <a:t>elif</a:t>
            </a:r>
            <a:r>
              <a:rPr lang="en-US" sz="2400" dirty="0">
                <a:ea typeface="ＭＳ Ｐゴシック" pitchFamily="34" charset="-128"/>
              </a:rPr>
              <a:t> x == 4:</a:t>
            </a:r>
          </a:p>
          <a:p>
            <a:pPr eaLnBrk="1" hangingPunct="1">
              <a:lnSpc>
                <a:spcPct val="80000"/>
              </a:lnSpc>
              <a:buFontTx/>
              <a:buNone/>
              <a:defRPr/>
            </a:pPr>
            <a:r>
              <a:rPr lang="en-US" sz="1200" dirty="0">
                <a:solidFill>
                  <a:srgbClr val="000000"/>
                </a:solidFill>
                <a:ea typeface="ＭＳ Ｐゴシック" pitchFamily="34" charset="-128"/>
              </a:rPr>
              <a:t>	# do stuff with d </a:t>
            </a:r>
            <a:endParaRPr lang="en-US" sz="2400" dirty="0">
              <a:ea typeface="ＭＳ Ｐゴシック" pitchFamily="34" charset="-128"/>
            </a:endParaRPr>
          </a:p>
          <a:p>
            <a:pPr eaLnBrk="1" hangingPunct="1">
              <a:lnSpc>
                <a:spcPct val="80000"/>
              </a:lnSpc>
              <a:buFontTx/>
              <a:buNone/>
              <a:defRPr/>
            </a:pPr>
            <a:r>
              <a:rPr lang="en-US" sz="2400" dirty="0" err="1">
                <a:ea typeface="ＭＳ Ｐゴシック" pitchFamily="34" charset="-128"/>
              </a:rPr>
              <a:t>elif</a:t>
            </a:r>
            <a:r>
              <a:rPr lang="en-US" sz="2400" dirty="0">
                <a:ea typeface="ＭＳ Ｐゴシック" pitchFamily="34" charset="-128"/>
              </a:rPr>
              <a:t> x == 5:</a:t>
            </a:r>
          </a:p>
          <a:p>
            <a:pPr eaLnBrk="1" hangingPunct="1">
              <a:lnSpc>
                <a:spcPct val="80000"/>
              </a:lnSpc>
              <a:buFontTx/>
              <a:buNone/>
              <a:defRPr/>
            </a:pPr>
            <a:r>
              <a:rPr lang="en-US" sz="1200" dirty="0">
                <a:solidFill>
                  <a:srgbClr val="000000"/>
                </a:solidFill>
                <a:ea typeface="ＭＳ Ｐゴシック" pitchFamily="34" charset="-128"/>
              </a:rPr>
              <a:t>	# do stuff  with e</a:t>
            </a:r>
            <a:endParaRPr lang="en-US" sz="2400" dirty="0">
              <a:ea typeface="ＭＳ Ｐゴシック" pitchFamily="34" charset="-128"/>
            </a:endParaRPr>
          </a:p>
          <a:p>
            <a:pPr eaLnBrk="1" hangingPunct="1">
              <a:lnSpc>
                <a:spcPct val="80000"/>
              </a:lnSpc>
              <a:buFontTx/>
              <a:buNone/>
              <a:defRPr/>
            </a:pPr>
            <a:r>
              <a:rPr lang="en-US" sz="2400" dirty="0" err="1">
                <a:ea typeface="ＭＳ Ｐゴシック" pitchFamily="34" charset="-128"/>
              </a:rPr>
              <a:t>elif</a:t>
            </a:r>
            <a:r>
              <a:rPr lang="en-US" sz="2400" dirty="0">
                <a:ea typeface="ＭＳ Ｐゴシック" pitchFamily="34" charset="-128"/>
              </a:rPr>
              <a:t> x == 6:</a:t>
            </a:r>
          </a:p>
          <a:p>
            <a:pPr eaLnBrk="1" hangingPunct="1">
              <a:lnSpc>
                <a:spcPct val="80000"/>
              </a:lnSpc>
              <a:buFontTx/>
              <a:buNone/>
              <a:defRPr/>
            </a:pPr>
            <a:r>
              <a:rPr lang="en-US" sz="1200" dirty="0">
                <a:solidFill>
                  <a:srgbClr val="000000"/>
                </a:solidFill>
                <a:ea typeface="ＭＳ Ｐゴシック" pitchFamily="34" charset="-128"/>
              </a:rPr>
              <a:t>	# do stuff  with f</a:t>
            </a:r>
            <a:endParaRPr lang="en-US" sz="2400" dirty="0">
              <a:solidFill>
                <a:srgbClr val="000000"/>
              </a:solidFill>
              <a:ea typeface="ＭＳ Ｐゴシック" pitchFamily="34" charset="-128"/>
            </a:endParaRPr>
          </a:p>
          <a:p>
            <a:pPr eaLnBrk="1" hangingPunct="1">
              <a:lnSpc>
                <a:spcPct val="80000"/>
              </a:lnSpc>
              <a:buFontTx/>
              <a:buNone/>
              <a:defRPr/>
            </a:pPr>
            <a:r>
              <a:rPr lang="en-US" sz="2400" dirty="0">
                <a:ea typeface="ＭＳ Ｐゴシック" pitchFamily="34" charset="-128"/>
              </a:rPr>
              <a:t>…</a:t>
            </a:r>
          </a:p>
        </p:txBody>
      </p:sp>
      <p:sp>
        <p:nvSpPr>
          <p:cNvPr id="20483" name="Rectangle 9">
            <a:extLst>
              <a:ext uri="{FF2B5EF4-FFF2-40B4-BE49-F238E27FC236}">
                <a16:creationId xmlns:a16="http://schemas.microsoft.com/office/drawing/2014/main" id="{1EE8D36D-5119-04D1-586B-D0B01A219AAC}"/>
              </a:ext>
            </a:extLst>
          </p:cNvPr>
          <p:cNvSpPr>
            <a:spLocks noChangeArrowheads="1"/>
          </p:cNvSpPr>
          <p:nvPr/>
        </p:nvSpPr>
        <p:spPr bwMode="auto">
          <a:xfrm>
            <a:off x="2362200" y="2895600"/>
            <a:ext cx="6019800" cy="3810000"/>
          </a:xfrm>
          <a:prstGeom prst="rect">
            <a:avLst/>
          </a:prstGeom>
          <a:solidFill>
            <a:schemeClr val="bg1"/>
          </a:solidFill>
          <a:ln>
            <a:noFill/>
          </a:ln>
          <a:effectLst/>
        </p:spPr>
        <p:txBody>
          <a:bodyPr wrap="none" anchor="ctr"/>
          <a:lstStyle/>
          <a:p>
            <a:pPr algn="ctr" eaLnBrk="1" hangingPunct="1">
              <a:defRPr/>
            </a:pPr>
            <a:endParaRPr lang="en-US">
              <a:latin typeface="Arial" charset="0"/>
              <a:ea typeface="ＭＳ Ｐゴシック" charset="0"/>
            </a:endParaRPr>
          </a:p>
        </p:txBody>
      </p:sp>
      <p:sp>
        <p:nvSpPr>
          <p:cNvPr id="20484" name="Rectangle 5">
            <a:extLst>
              <a:ext uri="{FF2B5EF4-FFF2-40B4-BE49-F238E27FC236}">
                <a16:creationId xmlns:a16="http://schemas.microsoft.com/office/drawing/2014/main" id="{0CFAA0EF-848A-892C-24CB-5F7793A87FEB}"/>
              </a:ext>
            </a:extLst>
          </p:cNvPr>
          <p:cNvSpPr>
            <a:spLocks noChangeArrowheads="1"/>
          </p:cNvSpPr>
          <p:nvPr/>
        </p:nvSpPr>
        <p:spPr bwMode="auto">
          <a:xfrm>
            <a:off x="2362200" y="685800"/>
            <a:ext cx="6019800" cy="2057400"/>
          </a:xfrm>
          <a:prstGeom prst="rect">
            <a:avLst/>
          </a:prstGeom>
          <a:solidFill>
            <a:schemeClr val="bg1"/>
          </a:solidFill>
          <a:ln>
            <a:noFill/>
          </a:ln>
          <a:effectLst/>
        </p:spPr>
        <p:txBody>
          <a:bodyPr wrap="none" anchor="ctr"/>
          <a:lstStyle/>
          <a:p>
            <a:pPr algn="ctr" eaLnBrk="1" hangingPunct="1">
              <a:defRPr/>
            </a:pPr>
            <a:endParaRPr lang="en-US">
              <a:latin typeface="Arial" charset="0"/>
              <a:ea typeface="ＭＳ Ｐゴシック" charset="0"/>
            </a:endParaRPr>
          </a:p>
        </p:txBody>
      </p:sp>
      <p:sp>
        <p:nvSpPr>
          <p:cNvPr id="262148" name="Line 4">
            <a:extLst>
              <a:ext uri="{FF2B5EF4-FFF2-40B4-BE49-F238E27FC236}">
                <a16:creationId xmlns:a16="http://schemas.microsoft.com/office/drawing/2014/main" id="{A3E8D1BD-8436-AF43-ADA8-FFA956ECF682}"/>
              </a:ext>
            </a:extLst>
          </p:cNvPr>
          <p:cNvSpPr>
            <a:spLocks noChangeShapeType="1"/>
          </p:cNvSpPr>
          <p:nvPr/>
        </p:nvSpPr>
        <p:spPr bwMode="auto">
          <a:xfrm flipH="1">
            <a:off x="2133600" y="1219200"/>
            <a:ext cx="762000" cy="152400"/>
          </a:xfrm>
          <a:prstGeom prst="line">
            <a:avLst/>
          </a:prstGeom>
          <a:noFill/>
          <a:ln w="38100">
            <a:solidFill>
              <a:srgbClr val="FF0066"/>
            </a:solidFill>
            <a:round/>
            <a:headEnd/>
            <a:tailEnd type="triangle" w="med" len="med"/>
          </a:ln>
          <a:effectLst/>
        </p:spPr>
        <p:txBody>
          <a:bodyPr/>
          <a:lstStyle/>
          <a:p>
            <a:pPr eaLnBrk="1" hangingPunct="1">
              <a:defRPr/>
            </a:pPr>
            <a:endParaRPr lang="en-US">
              <a:latin typeface="Arial" charset="0"/>
              <a:ea typeface="ＭＳ Ｐゴシック" charset="0"/>
            </a:endParaRPr>
          </a:p>
        </p:txBody>
      </p:sp>
      <p:sp>
        <p:nvSpPr>
          <p:cNvPr id="262151" name="Text Box 7">
            <a:extLst>
              <a:ext uri="{FF2B5EF4-FFF2-40B4-BE49-F238E27FC236}">
                <a16:creationId xmlns:a16="http://schemas.microsoft.com/office/drawing/2014/main" id="{10777FB4-ACE9-485A-0236-223B1BA6B092}"/>
              </a:ext>
            </a:extLst>
          </p:cNvPr>
          <p:cNvSpPr txBox="1">
            <a:spLocks noChangeArrowheads="1"/>
          </p:cNvSpPr>
          <p:nvPr/>
        </p:nvSpPr>
        <p:spPr bwMode="auto">
          <a:xfrm>
            <a:off x="2743200" y="685800"/>
            <a:ext cx="2262158" cy="369332"/>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dirty="0">
                <a:solidFill>
                  <a:srgbClr val="FF0066"/>
                </a:solidFill>
              </a:rPr>
              <a:t>Instead, should be...</a:t>
            </a:r>
          </a:p>
        </p:txBody>
      </p:sp>
      <p:sp>
        <p:nvSpPr>
          <p:cNvPr id="262152" name="Text Box 8">
            <a:extLst>
              <a:ext uri="{FF2B5EF4-FFF2-40B4-BE49-F238E27FC236}">
                <a16:creationId xmlns:a16="http://schemas.microsoft.com/office/drawing/2014/main" id="{AAF0740A-45FF-126C-7919-8D0C7E3FDA8F}"/>
              </a:ext>
            </a:extLst>
          </p:cNvPr>
          <p:cNvSpPr txBox="1">
            <a:spLocks noChangeArrowheads="1"/>
          </p:cNvSpPr>
          <p:nvPr/>
        </p:nvSpPr>
        <p:spPr bwMode="auto">
          <a:xfrm>
            <a:off x="3200400" y="990600"/>
            <a:ext cx="1723549" cy="1846659"/>
          </a:xfrm>
          <a:prstGeom prst="rect">
            <a:avLst/>
          </a:prstGeom>
          <a:noFill/>
          <a:ln>
            <a:noFill/>
          </a:ln>
          <a:effec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dirty="0">
                <a:ea typeface="+mn-ea"/>
              </a:rPr>
              <a:t>if x == 1:</a:t>
            </a:r>
          </a:p>
          <a:p>
            <a:pPr eaLnBrk="1" hangingPunct="1">
              <a:defRPr/>
            </a:pPr>
            <a:r>
              <a:rPr lang="en-US" dirty="0">
                <a:ea typeface="+mn-ea"/>
              </a:rPr>
              <a:t>     </a:t>
            </a:r>
            <a:r>
              <a:rPr lang="en-US" sz="1200" dirty="0">
                <a:latin typeface="+mn-lt"/>
                <a:ea typeface="+mn-ea"/>
              </a:rPr>
              <a:t># do stuff</a:t>
            </a:r>
          </a:p>
          <a:p>
            <a:pPr eaLnBrk="1" hangingPunct="1">
              <a:defRPr/>
            </a:pPr>
            <a:r>
              <a:rPr lang="en-US" dirty="0" err="1">
                <a:ea typeface="+mn-ea"/>
              </a:rPr>
              <a:t>elif</a:t>
            </a:r>
            <a:r>
              <a:rPr lang="en-US" dirty="0">
                <a:ea typeface="+mn-ea"/>
              </a:rPr>
              <a:t> x == 2</a:t>
            </a:r>
          </a:p>
          <a:p>
            <a:pPr eaLnBrk="1" hangingPunct="1">
              <a:defRPr/>
            </a:pPr>
            <a:r>
              <a:rPr lang="en-US" sz="1200" dirty="0">
                <a:latin typeface="+mn-lt"/>
                <a:ea typeface="+mn-ea"/>
              </a:rPr>
              <a:t>       # do special stuff</a:t>
            </a:r>
          </a:p>
          <a:p>
            <a:pPr eaLnBrk="1" hangingPunct="1">
              <a:defRPr/>
            </a:pPr>
            <a:r>
              <a:rPr lang="en-US" dirty="0" err="1">
                <a:ea typeface="+mn-ea"/>
              </a:rPr>
              <a:t>elif</a:t>
            </a:r>
            <a:r>
              <a:rPr lang="en-US" dirty="0">
                <a:ea typeface="+mn-ea"/>
              </a:rPr>
              <a:t> x == 3</a:t>
            </a:r>
          </a:p>
          <a:p>
            <a:pPr eaLnBrk="1" hangingPunct="1">
              <a:defRPr/>
            </a:pPr>
            <a:r>
              <a:rPr lang="en-US" sz="1200" dirty="0">
                <a:ea typeface="+mn-ea"/>
              </a:rPr>
              <a:t>       # do another thing</a:t>
            </a:r>
            <a:endParaRPr lang="en-US" dirty="0">
              <a:ea typeface="+mn-ea"/>
            </a:endParaRPr>
          </a:p>
          <a:p>
            <a:pPr eaLnBrk="1" hangingPunct="1">
              <a:defRPr/>
            </a:pPr>
            <a:endParaRPr lang="en-US" dirty="0">
              <a:ea typeface="+mn-ea"/>
            </a:endParaRPr>
          </a:p>
        </p:txBody>
      </p:sp>
      <p:sp>
        <p:nvSpPr>
          <p:cNvPr id="262154" name="Line 10">
            <a:extLst>
              <a:ext uri="{FF2B5EF4-FFF2-40B4-BE49-F238E27FC236}">
                <a16:creationId xmlns:a16="http://schemas.microsoft.com/office/drawing/2014/main" id="{8C4D9F3B-CC32-E775-DEFF-8447998B53DE}"/>
              </a:ext>
            </a:extLst>
          </p:cNvPr>
          <p:cNvSpPr>
            <a:spLocks noChangeShapeType="1"/>
          </p:cNvSpPr>
          <p:nvPr/>
        </p:nvSpPr>
        <p:spPr bwMode="auto">
          <a:xfrm flipH="1">
            <a:off x="2133600" y="3711575"/>
            <a:ext cx="838200" cy="228600"/>
          </a:xfrm>
          <a:prstGeom prst="line">
            <a:avLst/>
          </a:prstGeom>
          <a:noFill/>
          <a:ln w="38100">
            <a:solidFill>
              <a:srgbClr val="FF0066"/>
            </a:solidFill>
            <a:round/>
            <a:headEnd/>
            <a:tailEnd type="triangle" w="med" len="med"/>
          </a:ln>
          <a:effectLst/>
        </p:spPr>
        <p:txBody>
          <a:bodyPr/>
          <a:lstStyle/>
          <a:p>
            <a:pPr eaLnBrk="1" hangingPunct="1">
              <a:defRPr/>
            </a:pPr>
            <a:endParaRPr lang="en-US">
              <a:latin typeface="Arial" charset="0"/>
              <a:ea typeface="ＭＳ Ｐゴシック" charset="0"/>
            </a:endParaRPr>
          </a:p>
        </p:txBody>
      </p:sp>
      <p:sp>
        <p:nvSpPr>
          <p:cNvPr id="262155" name="Text Box 11">
            <a:extLst>
              <a:ext uri="{FF2B5EF4-FFF2-40B4-BE49-F238E27FC236}">
                <a16:creationId xmlns:a16="http://schemas.microsoft.com/office/drawing/2014/main" id="{9595C537-2776-0209-E145-60AAF95EBC2B}"/>
              </a:ext>
            </a:extLst>
          </p:cNvPr>
          <p:cNvSpPr txBox="1">
            <a:spLocks noChangeArrowheads="1"/>
          </p:cNvSpPr>
          <p:nvPr/>
        </p:nvSpPr>
        <p:spPr bwMode="auto">
          <a:xfrm>
            <a:off x="2971800" y="3254375"/>
            <a:ext cx="2133918" cy="923330"/>
          </a:xfrm>
          <a:prstGeom prst="rect">
            <a:avLst/>
          </a:prstGeom>
          <a:noFill/>
          <a:ln>
            <a:noFill/>
          </a:ln>
          <a:effectLst/>
        </p:spPr>
        <p:txBody>
          <a:bodyPr wrap="none">
            <a:spAutoFit/>
          </a:bodyPr>
          <a:lstStyle>
            <a:lvl1pPr eaLnBrk="0" hangingPunct="0">
              <a:defRPr>
                <a:solidFill>
                  <a:schemeClr val="tx1"/>
                </a:solidFill>
                <a:latin typeface="Arial" charset="0"/>
                <a:ea typeface="ＭＳ Ｐゴシック" charset="0"/>
              </a:defRPr>
            </a:lvl1pPr>
            <a:lvl2pPr marL="742950" indent="-285750" eaLnBrk="0" hangingPunct="0">
              <a:defRPr>
                <a:solidFill>
                  <a:schemeClr val="tx1"/>
                </a:solidFill>
                <a:latin typeface="Arial" charset="0"/>
                <a:ea typeface="ＭＳ Ｐゴシック" charset="0"/>
              </a:defRPr>
            </a:lvl2pPr>
            <a:lvl3pPr marL="1143000" indent="-228600" eaLnBrk="0" hangingPunct="0">
              <a:defRPr>
                <a:solidFill>
                  <a:schemeClr val="tx1"/>
                </a:solidFill>
                <a:latin typeface="Arial" charset="0"/>
                <a:ea typeface="ＭＳ Ｐゴシック" charset="0"/>
              </a:defRPr>
            </a:lvl3pPr>
            <a:lvl4pPr marL="1600200" indent="-228600" eaLnBrk="0" hangingPunct="0">
              <a:defRPr>
                <a:solidFill>
                  <a:schemeClr val="tx1"/>
                </a:solidFill>
                <a:latin typeface="Arial" charset="0"/>
                <a:ea typeface="ＭＳ Ｐゴシック" charset="0"/>
              </a:defRPr>
            </a:lvl4pPr>
            <a:lvl5pPr marL="2057400" indent="-228600" eaLnBrk="0" hangingPunct="0">
              <a:defRPr>
                <a:solidFill>
                  <a:schemeClr val="tx1"/>
                </a:solidFill>
                <a:latin typeface="Arial" charset="0"/>
                <a:ea typeface="ＭＳ Ｐゴシック" charset="0"/>
              </a:defRPr>
            </a:lvl5pPr>
            <a:lvl6pPr marL="2514600" indent="-228600" eaLnBrk="0" fontAlgn="base" hangingPunct="0">
              <a:spcBef>
                <a:spcPct val="0"/>
              </a:spcBef>
              <a:spcAft>
                <a:spcPct val="0"/>
              </a:spcAft>
              <a:defRPr>
                <a:solidFill>
                  <a:schemeClr val="tx1"/>
                </a:solidFill>
                <a:latin typeface="Arial" charset="0"/>
                <a:ea typeface="ＭＳ Ｐゴシック" charset="0"/>
              </a:defRPr>
            </a:lvl6pPr>
            <a:lvl7pPr marL="2971800" indent="-228600" eaLnBrk="0" fontAlgn="base" hangingPunct="0">
              <a:spcBef>
                <a:spcPct val="0"/>
              </a:spcBef>
              <a:spcAft>
                <a:spcPct val="0"/>
              </a:spcAft>
              <a:defRPr>
                <a:solidFill>
                  <a:schemeClr val="tx1"/>
                </a:solidFill>
                <a:latin typeface="Arial" charset="0"/>
                <a:ea typeface="ＭＳ Ｐゴシック" charset="0"/>
              </a:defRPr>
            </a:lvl7pPr>
            <a:lvl8pPr marL="3429000" indent="-228600" eaLnBrk="0" fontAlgn="base" hangingPunct="0">
              <a:spcBef>
                <a:spcPct val="0"/>
              </a:spcBef>
              <a:spcAft>
                <a:spcPct val="0"/>
              </a:spcAft>
              <a:defRPr>
                <a:solidFill>
                  <a:schemeClr val="tx1"/>
                </a:solidFill>
                <a:latin typeface="Arial" charset="0"/>
                <a:ea typeface="ＭＳ Ｐゴシック" charset="0"/>
              </a:defRPr>
            </a:lvl8pPr>
            <a:lvl9pPr marL="3886200" indent="-228600" eaLnBrk="0" fontAlgn="base" hangingPunct="0">
              <a:spcBef>
                <a:spcPct val="0"/>
              </a:spcBef>
              <a:spcAft>
                <a:spcPct val="0"/>
              </a:spcAft>
              <a:defRPr>
                <a:solidFill>
                  <a:schemeClr val="tx1"/>
                </a:solidFill>
                <a:latin typeface="Arial" charset="0"/>
                <a:ea typeface="ＭＳ Ｐゴシック" charset="0"/>
              </a:defRPr>
            </a:lvl9pPr>
          </a:lstStyle>
          <a:p>
            <a:pPr eaLnBrk="1" hangingPunct="1">
              <a:defRPr/>
            </a:pPr>
            <a:r>
              <a:rPr lang="en-US" dirty="0">
                <a:solidFill>
                  <a:srgbClr val="FF0066"/>
                </a:solidFill>
              </a:rPr>
              <a:t>Instead, should be</a:t>
            </a:r>
          </a:p>
          <a:p>
            <a:pPr eaLnBrk="1" hangingPunct="1">
              <a:defRPr/>
            </a:pPr>
            <a:r>
              <a:rPr lang="en-US" dirty="0">
                <a:solidFill>
                  <a:srgbClr val="FF0066"/>
                </a:solidFill>
              </a:rPr>
              <a:t>using Python </a:t>
            </a:r>
          </a:p>
          <a:p>
            <a:pPr eaLnBrk="1" hangingPunct="1">
              <a:defRPr/>
            </a:pPr>
            <a:r>
              <a:rPr lang="en-US" dirty="0">
                <a:solidFill>
                  <a:srgbClr val="FF0066"/>
                </a:solidFill>
              </a:rPr>
              <a:t>dictionary.</a:t>
            </a:r>
          </a:p>
        </p:txBody>
      </p:sp>
      <p:sp>
        <p:nvSpPr>
          <p:cNvPr id="262156" name="Text Box 12">
            <a:extLst>
              <a:ext uri="{FF2B5EF4-FFF2-40B4-BE49-F238E27FC236}">
                <a16:creationId xmlns:a16="http://schemas.microsoft.com/office/drawing/2014/main" id="{27CA757E-8894-04D9-BCAC-43B5CA859251}"/>
              </a:ext>
            </a:extLst>
          </p:cNvPr>
          <p:cNvSpPr txBox="1">
            <a:spLocks noChangeArrowheads="1"/>
          </p:cNvSpPr>
          <p:nvPr/>
        </p:nvSpPr>
        <p:spPr bwMode="auto">
          <a:xfrm>
            <a:off x="5984875" y="1254760"/>
            <a:ext cx="2262158" cy="923330"/>
          </a:xfrm>
          <a:prstGeom prst="rect">
            <a:avLst/>
          </a:prstGeom>
          <a:noFill/>
          <a:ln>
            <a:noFill/>
          </a:ln>
          <a:effec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defRPr/>
            </a:pPr>
            <a:r>
              <a:rPr lang="en-US" sz="1800" dirty="0"/>
              <a:t>Don'</a:t>
            </a:r>
            <a:r>
              <a:rPr lang="en-US" altLang="ja-JP" sz="1800" dirty="0"/>
              <a:t>t use repeated </a:t>
            </a:r>
            <a:r>
              <a:rPr lang="en-US" altLang="ja-JP" sz="1800" i="1" dirty="0"/>
              <a:t>if</a:t>
            </a:r>
            <a:r>
              <a:rPr lang="en-US" altLang="ja-JP" sz="1800" dirty="0"/>
              <a:t> to check mutually exclusive conditions.</a:t>
            </a:r>
            <a:endParaRPr lang="en-US" sz="1800" dirty="0"/>
          </a:p>
        </p:txBody>
      </p:sp>
      <p:sp>
        <p:nvSpPr>
          <p:cNvPr id="13" name="Text Box 12">
            <a:extLst>
              <a:ext uri="{FF2B5EF4-FFF2-40B4-BE49-F238E27FC236}">
                <a16:creationId xmlns:a16="http://schemas.microsoft.com/office/drawing/2014/main" id="{642DE50C-8EB0-A1AF-0FE6-BB9261D46ED9}"/>
              </a:ext>
            </a:extLst>
          </p:cNvPr>
          <p:cNvSpPr txBox="1">
            <a:spLocks noChangeArrowheads="1"/>
          </p:cNvSpPr>
          <p:nvPr/>
        </p:nvSpPr>
        <p:spPr bwMode="auto">
          <a:xfrm>
            <a:off x="5911849" y="3098800"/>
            <a:ext cx="2335183" cy="2308324"/>
          </a:xfrm>
          <a:prstGeom prst="rect">
            <a:avLst/>
          </a:prstGeom>
          <a:noFill/>
          <a:ln>
            <a:noFill/>
          </a:ln>
          <a:effectLst/>
        </p:spPr>
        <p:txBody>
          <a:bodyPr wrap="squar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defRPr/>
            </a:pPr>
            <a:r>
              <a:rPr lang="en-US" sz="1800" dirty="0"/>
              <a:t>Don'</a:t>
            </a:r>
            <a:r>
              <a:rPr lang="en-US" altLang="ja-JP" sz="1800" dirty="0"/>
              <a:t>t use a large number of </a:t>
            </a:r>
            <a:r>
              <a:rPr lang="en-US" altLang="ja-JP" sz="1800" i="1" dirty="0" err="1"/>
              <a:t>elif</a:t>
            </a:r>
            <a:r>
              <a:rPr lang="en-US" altLang="ja-JP" sz="1800" dirty="0"/>
              <a:t> conditions when consistently testing the same variable’s value and performing the same operation inside.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2621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21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21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6215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215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62154"/>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51" grpId="0"/>
      <p:bldP spid="262152" grpId="0"/>
      <p:bldP spid="262155" grpId="0"/>
      <p:bldP spid="262156"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lant with white flowers and green leaves&#10;&#10;Description automatically generated">
            <a:extLst>
              <a:ext uri="{FF2B5EF4-FFF2-40B4-BE49-F238E27FC236}">
                <a16:creationId xmlns:a16="http://schemas.microsoft.com/office/drawing/2014/main" id="{11AE38A4-F528-6531-A01E-09DB2FE2BC34}"/>
              </a:ext>
            </a:extLst>
          </p:cNvPr>
          <p:cNvPicPr>
            <a:picLocks noChangeAspect="1"/>
          </p:cNvPicPr>
          <p:nvPr/>
        </p:nvPicPr>
        <p:blipFill rotWithShape="1">
          <a:blip r:embed="rId3">
            <a:extLst>
              <a:ext uri="{28A0092B-C50C-407E-A947-70E740481C1C}">
                <a14:useLocalDpi xmlns:a14="http://schemas.microsoft.com/office/drawing/2010/main" val="0"/>
              </a:ext>
            </a:extLst>
          </a:blip>
          <a:srcRect t="10556" b="10556"/>
          <a:stretch/>
        </p:blipFill>
        <p:spPr>
          <a:xfrm rot="5400000">
            <a:off x="-1400177" y="1400175"/>
            <a:ext cx="6858002" cy="4057647"/>
          </a:xfrm>
          <a:prstGeom prst="rect">
            <a:avLst/>
          </a:prstGeom>
        </p:spPr>
      </p:pic>
      <p:sp useBgFill="1">
        <p:nvSpPr>
          <p:cNvPr id="23" name="Rectangle 22">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7647" y="-1"/>
            <a:ext cx="508635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E239BC-376E-3E0B-D0F3-F6AD64C3CFC6}"/>
              </a:ext>
            </a:extLst>
          </p:cNvPr>
          <p:cNvSpPr>
            <a:spLocks noGrp="1"/>
          </p:cNvSpPr>
          <p:nvPr>
            <p:ph type="title"/>
          </p:nvPr>
        </p:nvSpPr>
        <p:spPr>
          <a:xfrm>
            <a:off x="4586487" y="405685"/>
            <a:ext cx="4098726" cy="1559301"/>
          </a:xfrm>
        </p:spPr>
        <p:txBody>
          <a:bodyPr>
            <a:normAutofit/>
          </a:bodyPr>
          <a:lstStyle/>
          <a:p>
            <a:r>
              <a:rPr lang="en-US" sz="3500"/>
              <a:t>Use dictionary instead of elif</a:t>
            </a:r>
          </a:p>
        </p:txBody>
      </p:sp>
      <p:sp>
        <p:nvSpPr>
          <p:cNvPr id="3" name="Content Placeholder 2">
            <a:extLst>
              <a:ext uri="{FF2B5EF4-FFF2-40B4-BE49-F238E27FC236}">
                <a16:creationId xmlns:a16="http://schemas.microsoft.com/office/drawing/2014/main" id="{BC3E08FF-4AB3-CEB2-08AB-02915BEDCE91}"/>
              </a:ext>
            </a:extLst>
          </p:cNvPr>
          <p:cNvSpPr>
            <a:spLocks noGrp="1"/>
          </p:cNvSpPr>
          <p:nvPr>
            <p:ph idx="1"/>
          </p:nvPr>
        </p:nvSpPr>
        <p:spPr>
          <a:xfrm>
            <a:off x="4343401" y="2743200"/>
            <a:ext cx="4724400" cy="3496878"/>
          </a:xfrm>
        </p:spPr>
        <p:txBody>
          <a:bodyPr anchor="ctr">
            <a:normAutofit/>
          </a:bodyPr>
          <a:lstStyle/>
          <a:p>
            <a:pPr marL="0" indent="0">
              <a:lnSpc>
                <a:spcPct val="90000"/>
              </a:lnSpc>
              <a:buNone/>
            </a:pPr>
            <a:r>
              <a:rPr lang="en-US" sz="1400" b="1" dirty="0">
                <a:latin typeface="Courier New" panose="02070309020205020404" pitchFamily="49" charset="0"/>
                <a:cs typeface="Courier New" panose="02070309020205020404" pitchFamily="49" charset="0"/>
              </a:rPr>
              <a:t>def</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plant_watering</a:t>
            </a:r>
            <a:r>
              <a:rPr lang="en-US" sz="1400" dirty="0">
                <a:latin typeface="Courier New" panose="02070309020205020404" pitchFamily="49" charset="0"/>
                <a:cs typeface="Courier New" panose="02070309020205020404" pitchFamily="49" charset="0"/>
              </a:rPr>
              <a:t>(plant):</a:t>
            </a:r>
          </a:p>
          <a:p>
            <a:pPr marL="0" indent="0">
              <a:lnSpc>
                <a:spcPct val="90000"/>
              </a:lnSpc>
              <a:buNone/>
            </a:pPr>
            <a:r>
              <a:rPr lang="en-US" sz="1400" dirty="0">
                <a:latin typeface="Courier New" panose="02070309020205020404" pitchFamily="49" charset="0"/>
                <a:cs typeface="Courier New" panose="02070309020205020404" pitchFamily="49" charset="0"/>
              </a:rPr>
              <a:t>    '''Return watering return strategy.'''</a:t>
            </a:r>
          </a:p>
          <a:p>
            <a:pPr marL="0" indent="0">
              <a:lnSpc>
                <a:spcPct val="90000"/>
              </a:lnSpc>
              <a:buNone/>
            </a:pPr>
            <a:endParaRPr lang="en-US" sz="1400" dirty="0">
              <a:latin typeface="Courier New" panose="02070309020205020404" pitchFamily="49" charset="0"/>
              <a:cs typeface="Courier New" panose="02070309020205020404" pitchFamily="49" charset="0"/>
            </a:endParaRPr>
          </a:p>
          <a:p>
            <a:pPr marL="0" indent="0">
              <a:lnSpc>
                <a:spcPct val="90000"/>
              </a:lnSpc>
              <a:buNone/>
            </a:pPr>
            <a:r>
              <a:rPr lang="en-US" sz="1400" dirty="0">
                <a:latin typeface="Courier New" panose="02070309020205020404" pitchFamily="49" charset="0"/>
                <a:cs typeface="Courier New" panose="02070309020205020404" pitchFamily="49" charset="0"/>
              </a:rPr>
              <a:t>    if plant == "lemon":</a:t>
            </a:r>
          </a:p>
          <a:p>
            <a:pPr marL="0" indent="0">
              <a:lnSpc>
                <a:spcPct val="90000"/>
              </a:lnSpc>
              <a:buNone/>
            </a:pP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return</a:t>
            </a:r>
            <a:r>
              <a:rPr lang="en-US" sz="1400" dirty="0">
                <a:latin typeface="Courier New" panose="02070309020205020404" pitchFamily="49" charset="0"/>
                <a:cs typeface="Courier New" panose="02070309020205020404" pitchFamily="49" charset="0"/>
              </a:rPr>
              <a:t> "moderate"</a:t>
            </a:r>
          </a:p>
          <a:p>
            <a:pPr marL="0" indent="0">
              <a:lnSpc>
                <a:spcPct val="90000"/>
              </a:lnSpc>
              <a:buNone/>
            </a:pPr>
            <a:r>
              <a:rPr lang="en-US" sz="1400"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elif</a:t>
            </a:r>
            <a:r>
              <a:rPr lang="en-US" sz="1400" dirty="0">
                <a:latin typeface="Courier New" panose="02070309020205020404" pitchFamily="49" charset="0"/>
                <a:cs typeface="Courier New" panose="02070309020205020404" pitchFamily="49" charset="0"/>
              </a:rPr>
              <a:t> plant == "blueberry":</a:t>
            </a:r>
          </a:p>
          <a:p>
            <a:pPr marL="0" indent="0">
              <a:lnSpc>
                <a:spcPct val="90000"/>
              </a:lnSpc>
              <a:buNone/>
            </a:pP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return</a:t>
            </a:r>
            <a:r>
              <a:rPr lang="en-US" sz="1400" dirty="0">
                <a:latin typeface="Courier New" panose="02070309020205020404" pitchFamily="49" charset="0"/>
                <a:cs typeface="Courier New" panose="02070309020205020404" pitchFamily="49" charset="0"/>
              </a:rPr>
              <a:t> "abundant"</a:t>
            </a:r>
          </a:p>
          <a:p>
            <a:pPr marL="0" indent="0">
              <a:lnSpc>
                <a:spcPct val="90000"/>
              </a:lnSpc>
              <a:buNone/>
            </a:pPr>
            <a:r>
              <a:rPr lang="en-US" sz="1400" dirty="0">
                <a:latin typeface="Courier New" panose="02070309020205020404" pitchFamily="49" charset="0"/>
                <a:cs typeface="Courier New" panose="02070309020205020404" pitchFamily="49" charset="0"/>
              </a:rPr>
              <a:t>    </a:t>
            </a:r>
            <a:r>
              <a:rPr lang="en-US" sz="1400" b="1" dirty="0" err="1">
                <a:latin typeface="Courier New" panose="02070309020205020404" pitchFamily="49" charset="0"/>
                <a:cs typeface="Courier New" panose="02070309020205020404" pitchFamily="49" charset="0"/>
              </a:rPr>
              <a:t>elif</a:t>
            </a:r>
            <a:r>
              <a:rPr lang="en-US" sz="1400" dirty="0">
                <a:latin typeface="Courier New" panose="02070309020205020404" pitchFamily="49" charset="0"/>
                <a:cs typeface="Courier New" panose="02070309020205020404" pitchFamily="49" charset="0"/>
              </a:rPr>
              <a:t> plant == "pear":</a:t>
            </a:r>
          </a:p>
          <a:p>
            <a:pPr marL="0" indent="0">
              <a:lnSpc>
                <a:spcPct val="90000"/>
              </a:lnSpc>
              <a:buNone/>
            </a:pP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return</a:t>
            </a:r>
            <a:r>
              <a:rPr lang="en-US" sz="1400" dirty="0">
                <a:latin typeface="Courier New" panose="02070309020205020404" pitchFamily="49" charset="0"/>
                <a:cs typeface="Courier New" panose="02070309020205020404" pitchFamily="49" charset="0"/>
              </a:rPr>
              <a:t> "sparing"</a:t>
            </a:r>
          </a:p>
          <a:p>
            <a:pPr marL="0" indent="0">
              <a:lnSpc>
                <a:spcPct val="90000"/>
              </a:lnSpc>
              <a:buNone/>
            </a:pP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else</a:t>
            </a:r>
            <a:r>
              <a:rPr lang="en-US" sz="1400" dirty="0">
                <a:latin typeface="Courier New" panose="02070309020205020404" pitchFamily="49" charset="0"/>
                <a:cs typeface="Courier New" panose="02070309020205020404" pitchFamily="49" charset="0"/>
              </a:rPr>
              <a:t>:</a:t>
            </a:r>
          </a:p>
          <a:p>
            <a:pPr marL="0" indent="0">
              <a:lnSpc>
                <a:spcPct val="90000"/>
              </a:lnSpc>
              <a:buNone/>
            </a:pP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return</a:t>
            </a:r>
            <a:r>
              <a:rPr lang="en-US" sz="1400" dirty="0">
                <a:latin typeface="Courier New" panose="02070309020205020404" pitchFamily="49" charset="0"/>
                <a:cs typeface="Courier New" panose="02070309020205020404" pitchFamily="49" charset="0"/>
              </a:rPr>
              <a:t> "unknown"</a:t>
            </a:r>
          </a:p>
          <a:p>
            <a:pPr marL="0" indent="0">
              <a:lnSpc>
                <a:spcPct val="90000"/>
              </a:lnSpc>
              <a:buNone/>
            </a:pPr>
            <a:r>
              <a:rPr lang="en-US" sz="1400" dirty="0">
                <a:latin typeface="Courier New" panose="02070309020205020404" pitchFamily="49" charset="0"/>
                <a:cs typeface="Courier New" panose="02070309020205020404" pitchFamily="49" charset="0"/>
              </a:rPr>
              <a:t>    </a:t>
            </a:r>
            <a:endParaRPr lang="en-US" sz="1400" dirty="0"/>
          </a:p>
          <a:p>
            <a:pPr marL="0" indent="0">
              <a:lnSpc>
                <a:spcPct val="90000"/>
              </a:lnSpc>
              <a:buNone/>
            </a:pPr>
            <a:endParaRPr lang="en-US" sz="1400" dirty="0"/>
          </a:p>
          <a:p>
            <a:pPr marL="0" indent="0">
              <a:lnSpc>
                <a:spcPct val="90000"/>
              </a:lnSpc>
              <a:buNone/>
            </a:pPr>
            <a:endParaRPr lang="en-US" sz="1400" dirty="0"/>
          </a:p>
        </p:txBody>
      </p:sp>
    </p:spTree>
    <p:extLst>
      <p:ext uri="{BB962C8B-B14F-4D97-AF65-F5344CB8AC3E}">
        <p14:creationId xmlns:p14="http://schemas.microsoft.com/office/powerpoint/2010/main" val="37798237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Slide Background">
            <a:extLst>
              <a:ext uri="{FF2B5EF4-FFF2-40B4-BE49-F238E27FC236}">
                <a16:creationId xmlns:a16="http://schemas.microsoft.com/office/drawing/2014/main" id="{3ECBE1F1-D69B-4AFA-ABD5-8E41720EF6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lant with white flowers and green leaves&#10;&#10;Description automatically generated">
            <a:extLst>
              <a:ext uri="{FF2B5EF4-FFF2-40B4-BE49-F238E27FC236}">
                <a16:creationId xmlns:a16="http://schemas.microsoft.com/office/drawing/2014/main" id="{11AE38A4-F528-6531-A01E-09DB2FE2BC34}"/>
              </a:ext>
            </a:extLst>
          </p:cNvPr>
          <p:cNvPicPr>
            <a:picLocks noChangeAspect="1"/>
          </p:cNvPicPr>
          <p:nvPr/>
        </p:nvPicPr>
        <p:blipFill rotWithShape="1">
          <a:blip r:embed="rId3">
            <a:extLst>
              <a:ext uri="{28A0092B-C50C-407E-A947-70E740481C1C}">
                <a14:useLocalDpi xmlns:a14="http://schemas.microsoft.com/office/drawing/2010/main" val="0"/>
              </a:ext>
            </a:extLst>
          </a:blip>
          <a:srcRect t="10556" b="10556"/>
          <a:stretch/>
        </p:blipFill>
        <p:spPr>
          <a:xfrm rot="5400000">
            <a:off x="-1400177" y="1400175"/>
            <a:ext cx="6858002" cy="4057647"/>
          </a:xfrm>
          <a:prstGeom prst="rect">
            <a:avLst/>
          </a:prstGeom>
        </p:spPr>
      </p:pic>
      <p:sp useBgFill="1">
        <p:nvSpPr>
          <p:cNvPr id="23" name="Rectangle 22">
            <a:extLst>
              <a:ext uri="{FF2B5EF4-FFF2-40B4-BE49-F238E27FC236}">
                <a16:creationId xmlns:a16="http://schemas.microsoft.com/office/drawing/2014/main" id="{603A6265-E10C-4B85-9C20-E75FCAF9CC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7647" y="-1"/>
            <a:ext cx="5086352" cy="2286000"/>
          </a:xfrm>
          <a:prstGeom prst="rect">
            <a:avLst/>
          </a:prstGeom>
          <a:ln>
            <a:noFill/>
          </a:ln>
          <a:effectLst>
            <a:outerShdw blurRad="355600" dist="152400" sx="95000" sy="95000" algn="t" rotWithShape="0">
              <a:srgbClr val="000000">
                <a:alpha val="29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9E239BC-376E-3E0B-D0F3-F6AD64C3CFC6}"/>
              </a:ext>
            </a:extLst>
          </p:cNvPr>
          <p:cNvSpPr>
            <a:spLocks noGrp="1"/>
          </p:cNvSpPr>
          <p:nvPr>
            <p:ph type="title"/>
          </p:nvPr>
        </p:nvSpPr>
        <p:spPr>
          <a:xfrm>
            <a:off x="4586487" y="405685"/>
            <a:ext cx="4098726" cy="1559301"/>
          </a:xfrm>
        </p:spPr>
        <p:txBody>
          <a:bodyPr>
            <a:normAutofit/>
          </a:bodyPr>
          <a:lstStyle/>
          <a:p>
            <a:r>
              <a:rPr lang="en-US" sz="3500" dirty="0" err="1"/>
              <a:t>Elif</a:t>
            </a:r>
            <a:r>
              <a:rPr lang="en-US" sz="3500" dirty="0"/>
              <a:t> replaced </a:t>
            </a:r>
            <a:br>
              <a:rPr lang="en-US" sz="3500" dirty="0"/>
            </a:br>
            <a:r>
              <a:rPr lang="en-US" sz="3500" dirty="0"/>
              <a:t>with dictionary </a:t>
            </a:r>
          </a:p>
        </p:txBody>
      </p:sp>
      <p:sp>
        <p:nvSpPr>
          <p:cNvPr id="3" name="Content Placeholder 2">
            <a:extLst>
              <a:ext uri="{FF2B5EF4-FFF2-40B4-BE49-F238E27FC236}">
                <a16:creationId xmlns:a16="http://schemas.microsoft.com/office/drawing/2014/main" id="{BC3E08FF-4AB3-CEB2-08AB-02915BEDCE91}"/>
              </a:ext>
            </a:extLst>
          </p:cNvPr>
          <p:cNvSpPr>
            <a:spLocks noGrp="1"/>
          </p:cNvSpPr>
          <p:nvPr>
            <p:ph idx="1"/>
          </p:nvPr>
        </p:nvSpPr>
        <p:spPr>
          <a:xfrm>
            <a:off x="4191000" y="2743200"/>
            <a:ext cx="4876799" cy="3496878"/>
          </a:xfrm>
        </p:spPr>
        <p:txBody>
          <a:bodyPr anchor="ctr">
            <a:normAutofit/>
          </a:bodyPr>
          <a:lstStyle/>
          <a:p>
            <a:pPr marL="0" indent="0">
              <a:lnSpc>
                <a:spcPct val="90000"/>
              </a:lnSpc>
              <a:buNone/>
            </a:pPr>
            <a:r>
              <a:rPr lang="en-US" sz="1400" b="1" dirty="0">
                <a:latin typeface="Courier New" panose="02070309020205020404" pitchFamily="49" charset="0"/>
                <a:cs typeface="Courier New" panose="02070309020205020404" pitchFamily="49" charset="0"/>
              </a:rPr>
              <a:t>def</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plant_watering</a:t>
            </a:r>
            <a:r>
              <a:rPr lang="en-US" sz="1400" dirty="0">
                <a:latin typeface="Courier New" panose="02070309020205020404" pitchFamily="49" charset="0"/>
                <a:cs typeface="Courier New" panose="02070309020205020404" pitchFamily="49" charset="0"/>
              </a:rPr>
              <a:t>(plant):</a:t>
            </a:r>
          </a:p>
          <a:p>
            <a:pPr marL="0" indent="0">
              <a:lnSpc>
                <a:spcPct val="90000"/>
              </a:lnSpc>
              <a:buNone/>
            </a:pPr>
            <a:r>
              <a:rPr lang="en-US" sz="1400" dirty="0">
                <a:latin typeface="Courier New" panose="02070309020205020404" pitchFamily="49" charset="0"/>
                <a:cs typeface="Courier New" panose="02070309020205020404" pitchFamily="49" charset="0"/>
              </a:rPr>
              <a:t>    '''Return plant watering strategy.'''</a:t>
            </a:r>
          </a:p>
          <a:p>
            <a:pPr marL="0" indent="0">
              <a:lnSpc>
                <a:spcPct val="90000"/>
              </a:lnSpc>
              <a:buNone/>
            </a:pPr>
            <a:r>
              <a:rPr lang="en-US" sz="1400" dirty="0">
                <a:latin typeface="Courier New" panose="02070309020205020404" pitchFamily="49" charset="0"/>
                <a:cs typeface="Courier New" panose="02070309020205020404" pitchFamily="49" charset="0"/>
              </a:rPr>
              <a:t>    </a:t>
            </a:r>
          </a:p>
          <a:p>
            <a:pPr marL="0" indent="0">
              <a:lnSpc>
                <a:spcPct val="90000"/>
              </a:lnSpc>
              <a:buNone/>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plant_dict</a:t>
            </a:r>
            <a:r>
              <a:rPr lang="en-US" sz="1400" dirty="0">
                <a:latin typeface="Courier New" panose="02070309020205020404" pitchFamily="49" charset="0"/>
                <a:cs typeface="Courier New" panose="02070309020205020404" pitchFamily="49" charset="0"/>
              </a:rPr>
              <a:t> = {"lemon": "moderate", </a:t>
            </a:r>
          </a:p>
          <a:p>
            <a:pPr marL="0" indent="0">
              <a:lnSpc>
                <a:spcPct val="90000"/>
              </a:lnSpc>
              <a:buNone/>
            </a:pPr>
            <a:r>
              <a:rPr lang="en-US" sz="1400" dirty="0">
                <a:latin typeface="Courier New" panose="02070309020205020404" pitchFamily="49" charset="0"/>
                <a:cs typeface="Courier New" panose="02070309020205020404" pitchFamily="49" charset="0"/>
              </a:rPr>
              <a:t>                   "blueberry": "abundant", </a:t>
            </a:r>
          </a:p>
          <a:p>
            <a:pPr marL="0" indent="0">
              <a:lnSpc>
                <a:spcPct val="90000"/>
              </a:lnSpc>
              <a:buNone/>
            </a:pPr>
            <a:r>
              <a:rPr lang="en-US" sz="1400" dirty="0">
                <a:latin typeface="Courier New" panose="02070309020205020404" pitchFamily="49" charset="0"/>
                <a:cs typeface="Courier New" panose="02070309020205020404" pitchFamily="49" charset="0"/>
              </a:rPr>
              <a:t>                   "pear": "sparing"} </a:t>
            </a:r>
          </a:p>
          <a:p>
            <a:pPr marL="0" indent="0">
              <a:lnSpc>
                <a:spcPct val="90000"/>
              </a:lnSpc>
              <a:buNone/>
            </a:pPr>
            <a:r>
              <a:rPr lang="en-US" sz="1400" dirty="0">
                <a:latin typeface="Courier New" panose="02070309020205020404" pitchFamily="49" charset="0"/>
                <a:cs typeface="Courier New" panose="02070309020205020404" pitchFamily="49" charset="0"/>
              </a:rPr>
              <a:t>    </a:t>
            </a:r>
          </a:p>
          <a:p>
            <a:pPr marL="0" indent="0">
              <a:lnSpc>
                <a:spcPct val="90000"/>
              </a:lnSpc>
              <a:buNone/>
            </a:pP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if</a:t>
            </a:r>
            <a:r>
              <a:rPr lang="en-US" sz="1400" dirty="0">
                <a:latin typeface="Courier New" panose="02070309020205020404" pitchFamily="49" charset="0"/>
                <a:cs typeface="Courier New" panose="02070309020205020404" pitchFamily="49" charset="0"/>
              </a:rPr>
              <a:t> plant in </a:t>
            </a:r>
            <a:r>
              <a:rPr lang="en-US" sz="1400" dirty="0" err="1">
                <a:latin typeface="Courier New" panose="02070309020205020404" pitchFamily="49" charset="0"/>
                <a:cs typeface="Courier New" panose="02070309020205020404" pitchFamily="49" charset="0"/>
              </a:rPr>
              <a:t>plant_dict</a:t>
            </a:r>
            <a:r>
              <a:rPr lang="en-US" sz="1400" dirty="0">
                <a:latin typeface="Courier New" panose="02070309020205020404" pitchFamily="49" charset="0"/>
                <a:cs typeface="Courier New" panose="02070309020205020404" pitchFamily="49" charset="0"/>
              </a:rPr>
              <a:t>:</a:t>
            </a:r>
          </a:p>
          <a:p>
            <a:pPr marL="0" indent="0">
              <a:lnSpc>
                <a:spcPct val="90000"/>
              </a:lnSpc>
              <a:buNone/>
            </a:pPr>
            <a:r>
              <a:rPr lang="en-US" sz="1400" dirty="0">
                <a:latin typeface="Courier New" panose="02070309020205020404" pitchFamily="49" charset="0"/>
                <a:cs typeface="Courier New" panose="02070309020205020404" pitchFamily="49" charset="0"/>
              </a:rPr>
              <a:t>        </a:t>
            </a:r>
            <a:r>
              <a:rPr lang="en-US" sz="1400" b="1" dirty="0">
                <a:highlight>
                  <a:srgbClr val="FFFF00"/>
                </a:highlight>
                <a:latin typeface="Courier New" panose="02070309020205020404" pitchFamily="49" charset="0"/>
                <a:cs typeface="Courier New" panose="02070309020205020404" pitchFamily="49" charset="0"/>
              </a:rPr>
              <a:t>return</a:t>
            </a:r>
            <a:r>
              <a:rPr lang="en-US" sz="1400" dirty="0">
                <a:highlight>
                  <a:srgbClr val="FFFF00"/>
                </a:highlight>
                <a:latin typeface="Courier New" panose="02070309020205020404" pitchFamily="49" charset="0"/>
                <a:cs typeface="Courier New" panose="02070309020205020404" pitchFamily="49" charset="0"/>
              </a:rPr>
              <a:t> </a:t>
            </a:r>
            <a:r>
              <a:rPr lang="en-US" sz="1400" dirty="0" err="1">
                <a:highlight>
                  <a:srgbClr val="FFFF00"/>
                </a:highlight>
                <a:latin typeface="Courier New" panose="02070309020205020404" pitchFamily="49" charset="0"/>
                <a:cs typeface="Courier New" panose="02070309020205020404" pitchFamily="49" charset="0"/>
              </a:rPr>
              <a:t>plant_dict</a:t>
            </a:r>
            <a:r>
              <a:rPr lang="en-US" sz="1400" dirty="0">
                <a:highlight>
                  <a:srgbClr val="FFFF00"/>
                </a:highlight>
                <a:latin typeface="Courier New" panose="02070309020205020404" pitchFamily="49" charset="0"/>
                <a:cs typeface="Courier New" panose="02070309020205020404" pitchFamily="49" charset="0"/>
              </a:rPr>
              <a:t>[plant]</a:t>
            </a:r>
          </a:p>
          <a:p>
            <a:pPr marL="0" indent="0">
              <a:lnSpc>
                <a:spcPct val="90000"/>
              </a:lnSpc>
              <a:buNone/>
            </a:pP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else</a:t>
            </a:r>
            <a:r>
              <a:rPr lang="en-US" sz="1400" dirty="0">
                <a:latin typeface="Courier New" panose="02070309020205020404" pitchFamily="49" charset="0"/>
                <a:cs typeface="Courier New" panose="02070309020205020404" pitchFamily="49" charset="0"/>
              </a:rPr>
              <a:t>:</a:t>
            </a:r>
          </a:p>
          <a:p>
            <a:pPr marL="0" indent="0">
              <a:lnSpc>
                <a:spcPct val="90000"/>
              </a:lnSpc>
              <a:buNone/>
            </a:pPr>
            <a:r>
              <a:rPr lang="en-US" sz="1400" dirty="0">
                <a:latin typeface="Courier New" panose="02070309020205020404" pitchFamily="49" charset="0"/>
                <a:cs typeface="Courier New" panose="02070309020205020404" pitchFamily="49" charset="0"/>
              </a:rPr>
              <a:t>        </a:t>
            </a:r>
            <a:r>
              <a:rPr lang="en-US" sz="1400" b="1" dirty="0">
                <a:latin typeface="Courier New" panose="02070309020205020404" pitchFamily="49" charset="0"/>
                <a:cs typeface="Courier New" panose="02070309020205020404" pitchFamily="49" charset="0"/>
              </a:rPr>
              <a:t>return</a:t>
            </a:r>
            <a:r>
              <a:rPr lang="en-US" sz="1400" dirty="0">
                <a:latin typeface="Courier New" panose="02070309020205020404" pitchFamily="49" charset="0"/>
                <a:cs typeface="Courier New" panose="02070309020205020404" pitchFamily="49" charset="0"/>
              </a:rPr>
              <a:t> "unknown"</a:t>
            </a:r>
            <a:endParaRPr lang="en-US" sz="1400" dirty="0"/>
          </a:p>
          <a:p>
            <a:pPr marL="0" indent="0">
              <a:lnSpc>
                <a:spcPct val="90000"/>
              </a:lnSpc>
              <a:buNone/>
            </a:pPr>
            <a:endParaRPr lang="en-US" sz="1400" dirty="0"/>
          </a:p>
          <a:p>
            <a:pPr marL="0" indent="0">
              <a:lnSpc>
                <a:spcPct val="90000"/>
              </a:lnSpc>
              <a:buNone/>
            </a:pPr>
            <a:endParaRPr lang="en-US" sz="1400" dirty="0"/>
          </a:p>
        </p:txBody>
      </p:sp>
    </p:spTree>
    <p:extLst>
      <p:ext uri="{BB962C8B-B14F-4D97-AF65-F5344CB8AC3E}">
        <p14:creationId xmlns:p14="http://schemas.microsoft.com/office/powerpoint/2010/main" val="11925026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8422" name="Rectangle 35842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mountain range with clouds&#10;&#10;Description automatically generated">
            <a:extLst>
              <a:ext uri="{FF2B5EF4-FFF2-40B4-BE49-F238E27FC236}">
                <a16:creationId xmlns:a16="http://schemas.microsoft.com/office/drawing/2014/main" id="{0DF5F694-FE83-BE0C-F9F5-50BE4B4DD950}"/>
              </a:ext>
            </a:extLst>
          </p:cNvPr>
          <p:cNvPicPr>
            <a:picLocks noChangeAspect="1"/>
          </p:cNvPicPr>
          <p:nvPr/>
        </p:nvPicPr>
        <p:blipFill rotWithShape="1">
          <a:blip r:embed="rId3">
            <a:extLst>
              <a:ext uri="{28A0092B-C50C-407E-A947-70E740481C1C}">
                <a14:useLocalDpi xmlns:a14="http://schemas.microsoft.com/office/drawing/2010/main" val="0"/>
              </a:ext>
            </a:extLst>
          </a:blip>
          <a:srcRect l="14539" r="14538"/>
          <a:stretch/>
        </p:blipFill>
        <p:spPr>
          <a:xfrm rot="5400000">
            <a:off x="2088882" y="-197115"/>
            <a:ext cx="6858000" cy="7252231"/>
          </a:xfrm>
          <a:prstGeom prst="rect">
            <a:avLst/>
          </a:prstGeom>
        </p:spPr>
      </p:pic>
      <p:sp>
        <p:nvSpPr>
          <p:cNvPr id="358421" name="Rectangle 35842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67" name="Rectangle 2">
            <a:extLst>
              <a:ext uri="{FF2B5EF4-FFF2-40B4-BE49-F238E27FC236}">
                <a16:creationId xmlns:a16="http://schemas.microsoft.com/office/drawing/2014/main" id="{5FE86486-5CF2-B418-9A73-500066EB3DE9}"/>
              </a:ext>
            </a:extLst>
          </p:cNvPr>
          <p:cNvSpPr>
            <a:spLocks noGrp="1" noChangeArrowheads="1"/>
          </p:cNvSpPr>
          <p:nvPr>
            <p:ph type="title"/>
          </p:nvPr>
        </p:nvSpPr>
        <p:spPr>
          <a:xfrm>
            <a:off x="628650" y="365125"/>
            <a:ext cx="4400550" cy="1899912"/>
          </a:xfrm>
        </p:spPr>
        <p:txBody>
          <a:bodyPr>
            <a:normAutofit/>
          </a:bodyPr>
          <a:lstStyle/>
          <a:p>
            <a:pPr eaLnBrk="1" hangingPunct="1"/>
            <a:r>
              <a:rPr lang="en-US" altLang="en-US" sz="3500" dirty="0"/>
              <a:t>Geospatial Pairs</a:t>
            </a:r>
          </a:p>
        </p:txBody>
      </p:sp>
      <p:sp>
        <p:nvSpPr>
          <p:cNvPr id="358403" name="Rectangle 3">
            <a:extLst>
              <a:ext uri="{FF2B5EF4-FFF2-40B4-BE49-F238E27FC236}">
                <a16:creationId xmlns:a16="http://schemas.microsoft.com/office/drawing/2014/main" id="{CA5D91D3-C2AB-AC15-B33D-DD4F00249FDF}"/>
              </a:ext>
            </a:extLst>
          </p:cNvPr>
          <p:cNvSpPr>
            <a:spLocks noGrp="1" noChangeArrowheads="1"/>
          </p:cNvSpPr>
          <p:nvPr>
            <p:ph type="body" idx="1"/>
          </p:nvPr>
        </p:nvSpPr>
        <p:spPr>
          <a:xfrm>
            <a:off x="247650" y="1828800"/>
            <a:ext cx="4781550" cy="4348163"/>
          </a:xfrm>
        </p:spPr>
        <p:txBody>
          <a:bodyPr>
            <a:noAutofit/>
          </a:bodyPr>
          <a:lstStyle/>
          <a:p>
            <a:pPr marL="0" indent="0">
              <a:lnSpc>
                <a:spcPct val="90000"/>
              </a:lnSpc>
              <a:buNone/>
            </a:pPr>
            <a:r>
              <a:rPr lang="en-US" sz="1600" b="1" dirty="0"/>
              <a:t>City Name and Population:</a:t>
            </a:r>
            <a:endParaRPr lang="en-US" sz="1600" dirty="0"/>
          </a:p>
          <a:p>
            <a:pPr marL="457200" lvl="1" indent="0">
              <a:lnSpc>
                <a:spcPct val="90000"/>
              </a:lnSpc>
            </a:pPr>
            <a:r>
              <a:rPr lang="en-US" sz="1600" dirty="0"/>
              <a:t>City: Los Angeles</a:t>
            </a:r>
          </a:p>
          <a:p>
            <a:pPr marL="457200" lvl="1" indent="0">
              <a:lnSpc>
                <a:spcPct val="90000"/>
              </a:lnSpc>
            </a:pPr>
            <a:r>
              <a:rPr lang="en-US" sz="1600" dirty="0"/>
              <a:t>Population: 3,898,747</a:t>
            </a:r>
          </a:p>
          <a:p>
            <a:pPr marL="0" indent="0">
              <a:lnSpc>
                <a:spcPct val="90000"/>
              </a:lnSpc>
              <a:buNone/>
            </a:pPr>
            <a:endParaRPr lang="en-US" sz="1600" b="1" dirty="0"/>
          </a:p>
          <a:p>
            <a:pPr marL="0" indent="0">
              <a:lnSpc>
                <a:spcPct val="90000"/>
              </a:lnSpc>
              <a:buNone/>
            </a:pPr>
            <a:r>
              <a:rPr lang="en-US" sz="1600" b="1" dirty="0"/>
              <a:t>Feature ID and Geometry:</a:t>
            </a:r>
            <a:endParaRPr lang="en-US" sz="1600" dirty="0"/>
          </a:p>
          <a:p>
            <a:pPr marL="457200" lvl="1" indent="0">
              <a:lnSpc>
                <a:spcPct val="90000"/>
              </a:lnSpc>
            </a:pPr>
            <a:r>
              <a:rPr lang="en-US" sz="1600" dirty="0"/>
              <a:t>Feature ID: 12345</a:t>
            </a:r>
          </a:p>
          <a:p>
            <a:pPr marL="457200" lvl="1" indent="0">
              <a:lnSpc>
                <a:spcPct val="90000"/>
              </a:lnSpc>
            </a:pPr>
            <a:r>
              <a:rPr lang="en-US" sz="1600" dirty="0"/>
              <a:t>Geometry: (POINT (34.0522 -118.2437))</a:t>
            </a:r>
          </a:p>
          <a:p>
            <a:pPr marL="0" indent="0">
              <a:lnSpc>
                <a:spcPct val="90000"/>
              </a:lnSpc>
              <a:buNone/>
            </a:pPr>
            <a:endParaRPr lang="en-US" sz="1600" b="1" dirty="0"/>
          </a:p>
          <a:p>
            <a:pPr marL="0" indent="0">
              <a:lnSpc>
                <a:spcPct val="90000"/>
              </a:lnSpc>
              <a:buNone/>
            </a:pPr>
            <a:r>
              <a:rPr lang="en-US" sz="1600" b="1" dirty="0"/>
              <a:t>Municipality Name and Admin. Region:</a:t>
            </a:r>
            <a:endParaRPr lang="en-US" sz="1600" dirty="0"/>
          </a:p>
          <a:p>
            <a:pPr marL="457200" lvl="1" indent="0">
              <a:lnSpc>
                <a:spcPct val="90000"/>
              </a:lnSpc>
            </a:pPr>
            <a:r>
              <a:rPr lang="en-US" sz="1600" dirty="0"/>
              <a:t>Municipality: New York City</a:t>
            </a:r>
          </a:p>
          <a:p>
            <a:pPr marL="457200" lvl="1" indent="0">
              <a:lnSpc>
                <a:spcPct val="90000"/>
              </a:lnSpc>
            </a:pPr>
            <a:r>
              <a:rPr lang="en-US" sz="1600" dirty="0"/>
              <a:t>Region: New York State</a:t>
            </a:r>
          </a:p>
          <a:p>
            <a:pPr marL="0" indent="0">
              <a:lnSpc>
                <a:spcPct val="90000"/>
              </a:lnSpc>
              <a:buNone/>
            </a:pPr>
            <a:endParaRPr lang="en-US" sz="1600" b="1" dirty="0"/>
          </a:p>
          <a:p>
            <a:pPr marL="0" indent="0">
              <a:lnSpc>
                <a:spcPct val="90000"/>
              </a:lnSpc>
              <a:buNone/>
            </a:pPr>
            <a:r>
              <a:rPr lang="en-US" sz="1600" b="1" dirty="0"/>
              <a:t>UTM Zone and Zone Description:</a:t>
            </a:r>
            <a:endParaRPr lang="en-US" sz="1600" dirty="0"/>
          </a:p>
          <a:p>
            <a:pPr marL="457200" lvl="1" indent="0">
              <a:lnSpc>
                <a:spcPct val="90000"/>
              </a:lnSpc>
            </a:pPr>
            <a:r>
              <a:rPr lang="en-US" sz="1600" dirty="0"/>
              <a:t>UTM Zone: 33T</a:t>
            </a:r>
          </a:p>
          <a:p>
            <a:pPr marL="457200" lvl="1" indent="0">
              <a:lnSpc>
                <a:spcPct val="90000"/>
              </a:lnSpc>
            </a:pPr>
            <a:r>
              <a:rPr lang="en-US" sz="1600" dirty="0"/>
              <a:t>Zone Description: UTM Zone 33T, Europe</a:t>
            </a:r>
          </a:p>
          <a:p>
            <a:pPr marL="457200" lvl="1" indent="0">
              <a:lnSpc>
                <a:spcPct val="90000"/>
              </a:lnSpc>
            </a:pPr>
            <a:endParaRPr lang="en-US" sz="1600" dirty="0"/>
          </a:p>
        </p:txBody>
      </p:sp>
    </p:spTree>
    <p:extLst>
      <p:ext uri="{BB962C8B-B14F-4D97-AF65-F5344CB8AC3E}">
        <p14:creationId xmlns:p14="http://schemas.microsoft.com/office/powerpoint/2010/main" val="149141529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Slide Background">
            <a:extLst>
              <a:ext uri="{FF2B5EF4-FFF2-40B4-BE49-F238E27FC236}">
                <a16:creationId xmlns:a16="http://schemas.microsoft.com/office/drawing/2014/main" id="{B210AC1D-4063-4C6E-9528-FA9C4C0C1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4" name="Rectangle 13">
            <a:extLst>
              <a:ext uri="{FF2B5EF4-FFF2-40B4-BE49-F238E27FC236}">
                <a16:creationId xmlns:a16="http://schemas.microsoft.com/office/drawing/2014/main" id="{02F8C595-E68C-4306-AED8-DC7826A0A5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562310" cy="6858000"/>
          </a:xfrm>
          <a:prstGeom prst="rect">
            <a:avLst/>
          </a:prstGeom>
          <a:ln>
            <a:noFill/>
          </a:ln>
          <a:effectLst>
            <a:outerShdw blurRad="889000" dist="406400" dir="21540000" sx="90000" sy="90000" algn="t" rotWithShape="0">
              <a:srgbClr val="000000">
                <a:alpha val="2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17E5B1-4384-1CDC-9237-B9739FE50A79}"/>
              </a:ext>
            </a:extLst>
          </p:cNvPr>
          <p:cNvSpPr>
            <a:spLocks noGrp="1"/>
          </p:cNvSpPr>
          <p:nvPr>
            <p:ph type="title"/>
          </p:nvPr>
        </p:nvSpPr>
        <p:spPr>
          <a:xfrm>
            <a:off x="5102556" y="762001"/>
            <a:ext cx="3117384" cy="1708244"/>
          </a:xfrm>
        </p:spPr>
        <p:txBody>
          <a:bodyPr anchor="ctr">
            <a:normAutofit/>
          </a:bodyPr>
          <a:lstStyle/>
          <a:p>
            <a:r>
              <a:rPr lang="en-US" sz="3500" dirty="0"/>
              <a:t>Working with Dictionaries</a:t>
            </a:r>
          </a:p>
        </p:txBody>
      </p:sp>
      <p:pic>
        <p:nvPicPr>
          <p:cNvPr id="5" name="Content Placeholder 4" descr="A bee on a flower&#10;&#10;Description automatically generated">
            <a:extLst>
              <a:ext uri="{FF2B5EF4-FFF2-40B4-BE49-F238E27FC236}">
                <a16:creationId xmlns:a16="http://schemas.microsoft.com/office/drawing/2014/main" id="{22AC4BF9-FAC2-DD5C-F91A-A03E16D01A92}"/>
              </a:ext>
            </a:extLst>
          </p:cNvPr>
          <p:cNvPicPr>
            <a:picLocks noChangeAspect="1"/>
          </p:cNvPicPr>
          <p:nvPr/>
        </p:nvPicPr>
        <p:blipFill rotWithShape="1">
          <a:blip r:embed="rId2">
            <a:extLst>
              <a:ext uri="{28A0092B-C50C-407E-A947-70E740481C1C}">
                <a14:useLocalDpi xmlns:a14="http://schemas.microsoft.com/office/drawing/2010/main" val="0"/>
              </a:ext>
            </a:extLst>
          </a:blip>
          <a:srcRect t="11111"/>
          <a:stretch/>
        </p:blipFill>
        <p:spPr>
          <a:xfrm rot="5400000">
            <a:off x="-1143001" y="1142999"/>
            <a:ext cx="6858002" cy="4572000"/>
          </a:xfrm>
          <a:prstGeom prst="rect">
            <a:avLst/>
          </a:prstGeom>
        </p:spPr>
      </p:pic>
      <p:sp>
        <p:nvSpPr>
          <p:cNvPr id="9" name="Content Placeholder 8">
            <a:extLst>
              <a:ext uri="{FF2B5EF4-FFF2-40B4-BE49-F238E27FC236}">
                <a16:creationId xmlns:a16="http://schemas.microsoft.com/office/drawing/2014/main" id="{6634AE3A-2E0C-FB46-0B9E-D439F28765FD}"/>
              </a:ext>
            </a:extLst>
          </p:cNvPr>
          <p:cNvSpPr>
            <a:spLocks noGrp="1"/>
          </p:cNvSpPr>
          <p:nvPr>
            <p:ph idx="1"/>
          </p:nvPr>
        </p:nvSpPr>
        <p:spPr>
          <a:xfrm>
            <a:off x="5102556" y="2470245"/>
            <a:ext cx="3117384" cy="3769835"/>
          </a:xfrm>
        </p:spPr>
        <p:txBody>
          <a:bodyPr anchor="ctr">
            <a:normAutofit/>
          </a:bodyPr>
          <a:lstStyle/>
          <a:p>
            <a:r>
              <a:rPr lang="en-US" sz="2400" dirty="0"/>
              <a:t>Create dictionaries</a:t>
            </a:r>
          </a:p>
          <a:p>
            <a:endParaRPr lang="en-US" sz="2400" dirty="0"/>
          </a:p>
          <a:p>
            <a:r>
              <a:rPr lang="en-US" sz="2400" dirty="0"/>
              <a:t>Get items</a:t>
            </a:r>
          </a:p>
          <a:p>
            <a:r>
              <a:rPr lang="en-US" sz="2400" dirty="0"/>
              <a:t>Set items</a:t>
            </a:r>
          </a:p>
          <a:p>
            <a:r>
              <a:rPr lang="en-US" sz="2400" dirty="0"/>
              <a:t>Delete items</a:t>
            </a:r>
          </a:p>
          <a:p>
            <a:endParaRPr lang="en-US" sz="2400" dirty="0"/>
          </a:p>
          <a:p>
            <a:r>
              <a:rPr lang="en-US" sz="2400" dirty="0"/>
              <a:t>Access-by key</a:t>
            </a:r>
          </a:p>
        </p:txBody>
      </p:sp>
    </p:spTree>
    <p:extLst>
      <p:ext uri="{BB962C8B-B14F-4D97-AF65-F5344CB8AC3E}">
        <p14:creationId xmlns:p14="http://schemas.microsoft.com/office/powerpoint/2010/main" val="33880283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C8E68-B835-F1CC-9C13-53096E32A5BB}"/>
              </a:ext>
            </a:extLst>
          </p:cNvPr>
          <p:cNvSpPr>
            <a:spLocks noGrp="1"/>
          </p:cNvSpPr>
          <p:nvPr>
            <p:ph type="title"/>
          </p:nvPr>
        </p:nvSpPr>
        <p:spPr/>
        <p:txBody>
          <a:bodyPr/>
          <a:lstStyle/>
          <a:p>
            <a:r>
              <a:rPr lang="en-US" dirty="0"/>
              <a:t>Dictionary methods</a:t>
            </a:r>
          </a:p>
        </p:txBody>
      </p:sp>
      <p:pic>
        <p:nvPicPr>
          <p:cNvPr id="10" name="Content Placeholder 9" descr="An open book with text on it&#10;&#10;Description automatically generated">
            <a:extLst>
              <a:ext uri="{FF2B5EF4-FFF2-40B4-BE49-F238E27FC236}">
                <a16:creationId xmlns:a16="http://schemas.microsoft.com/office/drawing/2014/main" id="{CAC91B5F-B602-CB0D-05A3-8184186B8B64}"/>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626" y="-381000"/>
            <a:ext cx="9144000" cy="12192000"/>
          </a:xfrm>
        </p:spPr>
      </p:pic>
    </p:spTree>
    <p:extLst>
      <p:ext uri="{BB962C8B-B14F-4D97-AF65-F5344CB8AC3E}">
        <p14:creationId xmlns:p14="http://schemas.microsoft.com/office/powerpoint/2010/main" val="7373493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a:extLst>
              <a:ext uri="{FF2B5EF4-FFF2-40B4-BE49-F238E27FC236}">
                <a16:creationId xmlns:a16="http://schemas.microsoft.com/office/drawing/2014/main" id="{8D8996B3-22CA-076C-6FA0-E41E0B195808}"/>
              </a:ext>
            </a:extLst>
          </p:cNvPr>
          <p:cNvSpPr>
            <a:spLocks noGrp="1" noChangeArrowheads="1"/>
          </p:cNvSpPr>
          <p:nvPr>
            <p:ph type="title"/>
          </p:nvPr>
        </p:nvSpPr>
        <p:spPr>
          <a:xfrm>
            <a:off x="155448" y="304800"/>
            <a:ext cx="8001000" cy="457200"/>
          </a:xfrm>
        </p:spPr>
        <p:txBody>
          <a:bodyPr/>
          <a:lstStyle/>
          <a:p>
            <a:pPr eaLnBrk="1" hangingPunct="1"/>
            <a:r>
              <a:rPr lang="en-US" altLang="en-US" sz="3600" dirty="0">
                <a:solidFill>
                  <a:srgbClr val="262673"/>
                </a:solidFill>
              </a:rPr>
              <a:t>Dictionary methods</a:t>
            </a:r>
          </a:p>
        </p:txBody>
      </p:sp>
      <p:sp>
        <p:nvSpPr>
          <p:cNvPr id="11268" name="Rectangle 3">
            <a:extLst>
              <a:ext uri="{FF2B5EF4-FFF2-40B4-BE49-F238E27FC236}">
                <a16:creationId xmlns:a16="http://schemas.microsoft.com/office/drawing/2014/main" id="{9E302400-0D3E-7BA0-5697-BBE22181D5D5}"/>
              </a:ext>
            </a:extLst>
          </p:cNvPr>
          <p:cNvSpPr>
            <a:spLocks noGrp="1" noChangeArrowheads="1"/>
          </p:cNvSpPr>
          <p:nvPr>
            <p:ph type="body" idx="1"/>
          </p:nvPr>
        </p:nvSpPr>
        <p:spPr>
          <a:xfrm>
            <a:off x="152400" y="1066800"/>
            <a:ext cx="8686800" cy="5410200"/>
          </a:xfrm>
        </p:spPr>
        <p:txBody>
          <a:bodyPr/>
          <a:lstStyle/>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err="1">
                <a:solidFill>
                  <a:schemeClr val="tx1">
                    <a:lumMod val="85000"/>
                    <a:lumOff val="15000"/>
                  </a:schemeClr>
                </a:solidFill>
                <a:latin typeface="Consolas" panose="020B0609020204030204" pitchFamily="49" charset="0"/>
                <a:ea typeface="ＭＳ Ｐゴシック" pitchFamily="34" charset="-128"/>
                <a:cs typeface="Courier New" panose="02070309020205020404" pitchFamily="49" charset="0"/>
              </a:rPr>
              <a:t>object</a:t>
            </a:r>
            <a:r>
              <a:rPr lang="en-US" dirty="0" err="1">
                <a:solidFill>
                  <a:schemeClr val="tx1">
                    <a:lumMod val="85000"/>
                    <a:lumOff val="15000"/>
                  </a:schemeClr>
                </a:solidFill>
                <a:latin typeface="Consolas" panose="020B0609020204030204" pitchFamily="49" charset="0"/>
                <a:ea typeface="ＭＳ Ｐゴシック" pitchFamily="34" charset="-128"/>
                <a:cs typeface="Courier New" panose="02070309020205020404" pitchFamily="49" charset="0"/>
              </a:rPr>
              <a:t>.</a:t>
            </a:r>
            <a:r>
              <a:rPr lang="en-US" sz="1800" dirty="0" err="1">
                <a:solidFill>
                  <a:schemeClr val="tx1">
                    <a:lumMod val="85000"/>
                    <a:lumOff val="15000"/>
                  </a:schemeClr>
                </a:solidFill>
                <a:latin typeface="Consolas" panose="020B0609020204030204" pitchFamily="49" charset="0"/>
                <a:ea typeface="ＭＳ Ｐゴシック" pitchFamily="34" charset="-128"/>
                <a:cs typeface="Courier New" panose="02070309020205020404" pitchFamily="49" charset="0"/>
              </a:rPr>
              <a:t>method</a:t>
            </a:r>
            <a:r>
              <a:rPr lang="en-US" sz="1800" dirty="0">
                <a:solidFill>
                  <a:schemeClr val="tx1">
                    <a:lumMod val="85000"/>
                    <a:lumOff val="15000"/>
                  </a:schemeClr>
                </a:solidFill>
                <a:latin typeface="Consolas" panose="020B0609020204030204" pitchFamily="49" charset="0"/>
                <a:ea typeface="ＭＳ Ｐゴシック" pitchFamily="34" charset="-128"/>
                <a:cs typeface="Courier New" panose="02070309020205020404" pitchFamily="49" charset="0"/>
              </a:rPr>
              <a:t>()</a:t>
            </a:r>
          </a:p>
          <a:p>
            <a:pPr marL="342900" lvl="1" indent="-342900" eaLnBrk="1" hangingPunct="1">
              <a:lnSpc>
                <a:spcPct val="90000"/>
              </a:lnSpc>
              <a:defRPr/>
            </a:pPr>
            <a:endParaRPr lang="en-US" sz="18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800" dirty="0">
                <a:ea typeface="ＭＳ Ｐゴシック" pitchFamily="34" charset="-128"/>
              </a:rPr>
              <a:t>Dictionaries methods:  clear, copy, </a:t>
            </a:r>
            <a:r>
              <a:rPr lang="en-US" sz="1800" dirty="0" err="1">
                <a:ea typeface="ＭＳ Ｐゴシック" pitchFamily="34" charset="-128"/>
              </a:rPr>
              <a:t>fromkeys</a:t>
            </a:r>
            <a:r>
              <a:rPr lang="en-US" sz="1800" dirty="0">
                <a:ea typeface="ＭＳ Ｐゴシック" pitchFamily="34" charset="-128"/>
              </a:rPr>
              <a:t>, get, items, keys, pop, </a:t>
            </a:r>
            <a:r>
              <a:rPr lang="en-US" sz="1800" dirty="0" err="1">
                <a:ea typeface="ＭＳ Ｐゴシック" pitchFamily="34" charset="-128"/>
              </a:rPr>
              <a:t>popitem</a:t>
            </a:r>
            <a:r>
              <a:rPr lang="en-US" sz="1800" dirty="0">
                <a:ea typeface="ＭＳ Ｐゴシック" pitchFamily="34" charset="-128"/>
              </a:rPr>
              <a:t>, </a:t>
            </a:r>
            <a:r>
              <a:rPr lang="en-US" sz="1800" dirty="0" err="1">
                <a:ea typeface="ＭＳ Ｐゴシック" pitchFamily="34" charset="-128"/>
              </a:rPr>
              <a:t>setdefault</a:t>
            </a:r>
            <a:r>
              <a:rPr lang="en-US" sz="1800" dirty="0">
                <a:ea typeface="ＭＳ Ｐゴシック" pitchFamily="34" charset="-128"/>
              </a:rPr>
              <a:t>, update, values</a:t>
            </a:r>
          </a:p>
          <a:p>
            <a:pPr marL="342900" lvl="1" indent="-342900" eaLnBrk="1" hangingPunct="1">
              <a:lnSpc>
                <a:spcPct val="90000"/>
              </a:lnSpc>
              <a:defRPr/>
            </a:pPr>
            <a:endParaRPr lang="en-US" sz="18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&gt;&gt;&gt; eyes = {"ant":2, "bee":5, "spider":8}</a:t>
            </a: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&gt;&gt;&gt; </a:t>
            </a:r>
            <a:r>
              <a:rPr lang="en-US" sz="1800" dirty="0" err="1">
                <a:latin typeface="Courier New" panose="02070309020205020404" pitchFamily="49" charset="0"/>
                <a:ea typeface="ＭＳ Ｐゴシック" pitchFamily="34" charset="-128"/>
                <a:cs typeface="Courier New" panose="02070309020205020404" pitchFamily="49" charset="0"/>
              </a:rPr>
              <a:t>eyes.pop</a:t>
            </a:r>
            <a:r>
              <a:rPr lang="en-US" sz="1800" dirty="0">
                <a:latin typeface="Courier New" panose="02070309020205020404" pitchFamily="49" charset="0"/>
                <a:ea typeface="ＭＳ Ｐゴシック" pitchFamily="34" charset="-128"/>
                <a:cs typeface="Courier New" panose="02070309020205020404" pitchFamily="49" charset="0"/>
              </a:rPr>
              <a:t>("spider")</a:t>
            </a: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8</a:t>
            </a: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&gt;&gt;&gt; eyes</a:t>
            </a: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{"ant":2, "bee":5}</a:t>
            </a:r>
          </a:p>
          <a:p>
            <a:pPr marL="342900" lvl="1" indent="-342900" eaLnBrk="1" hangingPunct="1">
              <a:lnSpc>
                <a:spcPct val="90000"/>
              </a:lnSpc>
              <a:defRPr/>
            </a:pPr>
            <a:endParaRPr lang="en-US" sz="18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endParaRPr lang="en-US" sz="18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&gt;&gt;&gt; </a:t>
            </a:r>
            <a:r>
              <a:rPr lang="en-US" sz="1800" dirty="0" err="1">
                <a:latin typeface="Courier New" panose="02070309020205020404" pitchFamily="49" charset="0"/>
                <a:ea typeface="ＭＳ Ｐゴシック" pitchFamily="34" charset="-128"/>
                <a:cs typeface="Courier New" panose="02070309020205020404" pitchFamily="49" charset="0"/>
              </a:rPr>
              <a:t>eyes.keys</a:t>
            </a:r>
            <a:r>
              <a:rPr lang="en-US" sz="1800" dirty="0">
                <a:latin typeface="Courier New" panose="02070309020205020404" pitchFamily="49" charset="0"/>
                <a:ea typeface="ＭＳ Ｐゴシック" pitchFamily="34" charset="-128"/>
                <a:cs typeface="Courier New" panose="02070309020205020404" pitchFamily="49" charset="0"/>
              </a:rPr>
              <a:t>()</a:t>
            </a:r>
          </a:p>
          <a:p>
            <a:pPr marL="342900" lvl="1" indent="-342900" eaLnBrk="1" hangingPunct="1">
              <a:lnSpc>
                <a:spcPct val="90000"/>
              </a:lnSpc>
              <a:defRPr/>
            </a:pPr>
            <a:r>
              <a:rPr lang="en-US" sz="1800" dirty="0" err="1">
                <a:latin typeface="Courier New" panose="02070309020205020404" pitchFamily="49" charset="0"/>
                <a:ea typeface="ＭＳ Ｐゴシック" pitchFamily="34" charset="-128"/>
                <a:cs typeface="Courier New" panose="02070309020205020404" pitchFamily="49" charset="0"/>
              </a:rPr>
              <a:t>dict_keys</a:t>
            </a:r>
            <a:r>
              <a:rPr lang="en-US" sz="1800" dirty="0">
                <a:latin typeface="Courier New" panose="02070309020205020404" pitchFamily="49" charset="0"/>
                <a:ea typeface="ＭＳ Ｐゴシック" pitchFamily="34" charset="-128"/>
                <a:cs typeface="Courier New" panose="02070309020205020404" pitchFamily="49" charset="0"/>
              </a:rPr>
              <a:t>(["ant", "bee"])</a:t>
            </a:r>
          </a:p>
          <a:p>
            <a:pPr marL="342900" lvl="1" indent="-342900" eaLnBrk="1" hangingPunct="1">
              <a:lnSpc>
                <a:spcPct val="90000"/>
              </a:lnSpc>
              <a:defRPr/>
            </a:pPr>
            <a:endParaRPr lang="en-US" sz="1800" dirty="0">
              <a:ea typeface="ＭＳ Ｐゴシック" pitchFamily="34" charset="-128"/>
            </a:endParaRPr>
          </a:p>
          <a:p>
            <a:pPr eaLnBrk="1" hangingPunct="1">
              <a:lnSpc>
                <a:spcPct val="90000"/>
              </a:lnSpc>
              <a:buNone/>
              <a:defRPr/>
            </a:pPr>
            <a:endParaRPr lang="en-US" sz="1800" dirty="0">
              <a:ea typeface="ＭＳ Ｐゴシック" pitchFamily="34" charset="-128"/>
            </a:endParaRPr>
          </a:p>
          <a:p>
            <a:pPr eaLnBrk="1" hangingPunct="1">
              <a:lnSpc>
                <a:spcPct val="90000"/>
              </a:lnSpc>
              <a:buNone/>
              <a:defRPr/>
            </a:pPr>
            <a:endParaRPr lang="en-US" sz="1800" dirty="0">
              <a:ea typeface="ＭＳ Ｐゴシック" pitchFamily="34" charset="-128"/>
            </a:endParaRPr>
          </a:p>
          <a:p>
            <a:pPr eaLnBrk="1" hangingPunct="1">
              <a:lnSpc>
                <a:spcPct val="90000"/>
              </a:lnSpc>
              <a:buFontTx/>
              <a:buNone/>
              <a:defRPr/>
            </a:pPr>
            <a:endParaRPr lang="en-US" sz="2400" dirty="0">
              <a:ea typeface="ＭＳ Ｐゴシック" pitchFamily="34" charset="-128"/>
            </a:endParaRPr>
          </a:p>
        </p:txBody>
      </p:sp>
      <p:sp>
        <p:nvSpPr>
          <p:cNvPr id="2" name="Rectangle 1">
            <a:extLst>
              <a:ext uri="{FF2B5EF4-FFF2-40B4-BE49-F238E27FC236}">
                <a16:creationId xmlns:a16="http://schemas.microsoft.com/office/drawing/2014/main" id="{B5D330C9-C8E6-D89A-B146-DDE9F0DA86C9}"/>
              </a:ext>
            </a:extLst>
          </p:cNvPr>
          <p:cNvSpPr/>
          <p:nvPr/>
        </p:nvSpPr>
        <p:spPr bwMode="auto">
          <a:xfrm>
            <a:off x="2743200" y="1066800"/>
            <a:ext cx="2514600" cy="533400"/>
          </a:xfrm>
          <a:prstGeom prst="rect">
            <a:avLst/>
          </a:prstGeom>
          <a:noFill/>
          <a:ln w="38100" cap="flat" cmpd="sng" algn="ctr">
            <a:solidFill>
              <a:srgbClr val="FF9900">
                <a:alpha val="55686"/>
              </a:srgb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4" name="Straight Arrow Connector 3">
            <a:extLst>
              <a:ext uri="{FF2B5EF4-FFF2-40B4-BE49-F238E27FC236}">
                <a16:creationId xmlns:a16="http://schemas.microsoft.com/office/drawing/2014/main" id="{2F341C0D-324B-DF74-0E5A-9E5C24C3992E}"/>
              </a:ext>
            </a:extLst>
          </p:cNvPr>
          <p:cNvCxnSpPr/>
          <p:nvPr/>
        </p:nvCxnSpPr>
        <p:spPr bwMode="auto">
          <a:xfrm flipH="1">
            <a:off x="1143000" y="1447800"/>
            <a:ext cx="2057400" cy="1600200"/>
          </a:xfrm>
          <a:prstGeom prst="straightConnector1">
            <a:avLst/>
          </a:prstGeom>
          <a:noFill/>
          <a:ln w="38100" cap="flat" cmpd="sng" algn="ctr">
            <a:solidFill>
              <a:srgbClr val="FF9900">
                <a:alpha val="64000"/>
              </a:srgbClr>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 name="Straight Arrow Connector 4">
            <a:extLst>
              <a:ext uri="{FF2B5EF4-FFF2-40B4-BE49-F238E27FC236}">
                <a16:creationId xmlns:a16="http://schemas.microsoft.com/office/drawing/2014/main" id="{6D196723-5FCC-C541-7491-5390E82CF803}"/>
              </a:ext>
            </a:extLst>
          </p:cNvPr>
          <p:cNvCxnSpPr/>
          <p:nvPr/>
        </p:nvCxnSpPr>
        <p:spPr bwMode="auto">
          <a:xfrm flipH="1">
            <a:off x="1752600" y="1460938"/>
            <a:ext cx="2476500" cy="1587062"/>
          </a:xfrm>
          <a:prstGeom prst="straightConnector1">
            <a:avLst/>
          </a:prstGeom>
          <a:noFill/>
          <a:ln w="38100" cap="flat" cmpd="sng" algn="ctr">
            <a:solidFill>
              <a:srgbClr val="FF9900">
                <a:alpha val="64000"/>
              </a:srgbClr>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613690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8">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8">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8">
                                            <p:txEl>
                                              <p:pRg st="7" end="7"/>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68">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68">
                                            <p:txEl>
                                              <p:pRg st="11" end="11"/>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68">
                                            <p:txEl>
                                              <p:pRg st="12" end="1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a:extLst>
              <a:ext uri="{FF2B5EF4-FFF2-40B4-BE49-F238E27FC236}">
                <a16:creationId xmlns:a16="http://schemas.microsoft.com/office/drawing/2014/main" id="{8D8996B3-22CA-076C-6FA0-E41E0B195808}"/>
              </a:ext>
            </a:extLst>
          </p:cNvPr>
          <p:cNvSpPr>
            <a:spLocks noGrp="1" noChangeArrowheads="1"/>
          </p:cNvSpPr>
          <p:nvPr>
            <p:ph type="title"/>
          </p:nvPr>
        </p:nvSpPr>
        <p:spPr>
          <a:xfrm>
            <a:off x="155448" y="304800"/>
            <a:ext cx="8001000" cy="457200"/>
          </a:xfrm>
        </p:spPr>
        <p:txBody>
          <a:bodyPr/>
          <a:lstStyle/>
          <a:p>
            <a:pPr eaLnBrk="1" hangingPunct="1"/>
            <a:r>
              <a:rPr lang="en-US" altLang="en-US" sz="3600" dirty="0">
                <a:solidFill>
                  <a:srgbClr val="262673"/>
                </a:solidFill>
              </a:rPr>
              <a:t>Dictionary methods</a:t>
            </a:r>
          </a:p>
        </p:txBody>
      </p:sp>
      <p:sp>
        <p:nvSpPr>
          <p:cNvPr id="11268" name="Rectangle 3">
            <a:extLst>
              <a:ext uri="{FF2B5EF4-FFF2-40B4-BE49-F238E27FC236}">
                <a16:creationId xmlns:a16="http://schemas.microsoft.com/office/drawing/2014/main" id="{9E302400-0D3E-7BA0-5697-BBE22181D5D5}"/>
              </a:ext>
            </a:extLst>
          </p:cNvPr>
          <p:cNvSpPr>
            <a:spLocks noGrp="1" noChangeArrowheads="1"/>
          </p:cNvSpPr>
          <p:nvPr>
            <p:ph type="body" idx="1"/>
          </p:nvPr>
        </p:nvSpPr>
        <p:spPr>
          <a:xfrm>
            <a:off x="152400" y="1066800"/>
            <a:ext cx="8686800" cy="5410200"/>
          </a:xfrm>
        </p:spPr>
        <p:txBody>
          <a:bodyPr/>
          <a:lstStyle/>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err="1">
                <a:solidFill>
                  <a:schemeClr val="tx1">
                    <a:lumMod val="85000"/>
                    <a:lumOff val="15000"/>
                  </a:schemeClr>
                </a:solidFill>
                <a:latin typeface="Consolas" panose="020B0609020204030204" pitchFamily="49" charset="0"/>
                <a:ea typeface="ＭＳ Ｐゴシック" pitchFamily="34" charset="-128"/>
                <a:cs typeface="Courier New" panose="02070309020205020404" pitchFamily="49" charset="0"/>
              </a:rPr>
              <a:t>object</a:t>
            </a:r>
            <a:r>
              <a:rPr lang="en-US" dirty="0" err="1">
                <a:solidFill>
                  <a:schemeClr val="tx1">
                    <a:lumMod val="85000"/>
                    <a:lumOff val="15000"/>
                  </a:schemeClr>
                </a:solidFill>
                <a:latin typeface="Consolas" panose="020B0609020204030204" pitchFamily="49" charset="0"/>
                <a:ea typeface="ＭＳ Ｐゴシック" pitchFamily="34" charset="-128"/>
                <a:cs typeface="Courier New" panose="02070309020205020404" pitchFamily="49" charset="0"/>
              </a:rPr>
              <a:t>.</a:t>
            </a:r>
            <a:r>
              <a:rPr lang="en-US" sz="1800" dirty="0" err="1">
                <a:solidFill>
                  <a:schemeClr val="tx1">
                    <a:lumMod val="85000"/>
                    <a:lumOff val="15000"/>
                  </a:schemeClr>
                </a:solidFill>
                <a:latin typeface="Consolas" panose="020B0609020204030204" pitchFamily="49" charset="0"/>
                <a:ea typeface="ＭＳ Ｐゴシック" pitchFamily="34" charset="-128"/>
                <a:cs typeface="Courier New" panose="02070309020205020404" pitchFamily="49" charset="0"/>
              </a:rPr>
              <a:t>method</a:t>
            </a:r>
            <a:r>
              <a:rPr lang="en-US" sz="1800" dirty="0">
                <a:solidFill>
                  <a:schemeClr val="tx1">
                    <a:lumMod val="85000"/>
                    <a:lumOff val="15000"/>
                  </a:schemeClr>
                </a:solidFill>
                <a:latin typeface="Consolas" panose="020B0609020204030204" pitchFamily="49" charset="0"/>
                <a:ea typeface="ＭＳ Ｐゴシック" pitchFamily="34" charset="-128"/>
                <a:cs typeface="Courier New" panose="02070309020205020404" pitchFamily="49" charset="0"/>
              </a:rPr>
              <a:t>()</a:t>
            </a:r>
          </a:p>
          <a:p>
            <a:pPr marL="342900" lvl="1" indent="-342900" eaLnBrk="1" hangingPunct="1">
              <a:lnSpc>
                <a:spcPct val="90000"/>
              </a:lnSpc>
              <a:defRPr/>
            </a:pPr>
            <a:endParaRPr lang="en-US" sz="18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800" dirty="0">
                <a:ea typeface="ＭＳ Ｐゴシック" pitchFamily="34" charset="-128"/>
              </a:rPr>
              <a:t>Dictionaries methods:  clear, copy, </a:t>
            </a:r>
            <a:r>
              <a:rPr lang="en-US" sz="1800" dirty="0" err="1">
                <a:ea typeface="ＭＳ Ｐゴシック" pitchFamily="34" charset="-128"/>
              </a:rPr>
              <a:t>fromkeys</a:t>
            </a:r>
            <a:r>
              <a:rPr lang="en-US" sz="1800" dirty="0">
                <a:ea typeface="ＭＳ Ｐゴシック" pitchFamily="34" charset="-128"/>
              </a:rPr>
              <a:t>, get, items, keys, pop, </a:t>
            </a:r>
            <a:r>
              <a:rPr lang="en-US" sz="1800" dirty="0" err="1">
                <a:ea typeface="ＭＳ Ｐゴシック" pitchFamily="34" charset="-128"/>
              </a:rPr>
              <a:t>popitem</a:t>
            </a:r>
            <a:r>
              <a:rPr lang="en-US" sz="1800" dirty="0">
                <a:ea typeface="ＭＳ Ｐゴシック" pitchFamily="34" charset="-128"/>
              </a:rPr>
              <a:t>, </a:t>
            </a:r>
            <a:r>
              <a:rPr lang="en-US" sz="1800" dirty="0" err="1">
                <a:ea typeface="ＭＳ Ｐゴシック" pitchFamily="34" charset="-128"/>
              </a:rPr>
              <a:t>setdefault</a:t>
            </a:r>
            <a:r>
              <a:rPr lang="en-US" sz="1800" dirty="0">
                <a:ea typeface="ＭＳ Ｐゴシック" pitchFamily="34" charset="-128"/>
              </a:rPr>
              <a:t>, update, values</a:t>
            </a:r>
          </a:p>
          <a:p>
            <a:pPr marL="342900" lvl="1" indent="-342900" eaLnBrk="1" hangingPunct="1">
              <a:lnSpc>
                <a:spcPct val="90000"/>
              </a:lnSpc>
              <a:defRPr/>
            </a:pPr>
            <a:endParaRPr lang="en-US" sz="18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&gt;&gt;&gt; eyes = {"ant":2, "bee":5, "spider":8}</a:t>
            </a: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&gt;&gt;&gt; </a:t>
            </a:r>
            <a:r>
              <a:rPr lang="en-US" sz="1800" dirty="0" err="1">
                <a:latin typeface="Courier New" panose="02070309020205020404" pitchFamily="49" charset="0"/>
                <a:ea typeface="ＭＳ Ｐゴシック" pitchFamily="34" charset="-128"/>
                <a:cs typeface="Courier New" panose="02070309020205020404" pitchFamily="49" charset="0"/>
              </a:rPr>
              <a:t>eyes.pop</a:t>
            </a:r>
            <a:r>
              <a:rPr lang="en-US" sz="1800" dirty="0">
                <a:latin typeface="Courier New" panose="02070309020205020404" pitchFamily="49" charset="0"/>
                <a:ea typeface="ＭＳ Ｐゴシック" pitchFamily="34" charset="-128"/>
                <a:cs typeface="Courier New" panose="02070309020205020404" pitchFamily="49" charset="0"/>
              </a:rPr>
              <a:t>("spider")</a:t>
            </a: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8</a:t>
            </a: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&gt;&gt;&gt; eyes</a:t>
            </a: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{"ant":2, "bee":5}</a:t>
            </a:r>
          </a:p>
          <a:p>
            <a:pPr marL="342900" lvl="1" indent="-342900" eaLnBrk="1" hangingPunct="1">
              <a:lnSpc>
                <a:spcPct val="90000"/>
              </a:lnSpc>
              <a:defRPr/>
            </a:pPr>
            <a:endParaRPr lang="en-US" sz="18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endParaRPr lang="en-US" sz="18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&gt;&gt;&gt; </a:t>
            </a:r>
            <a:r>
              <a:rPr lang="en-US" sz="1800" dirty="0" err="1">
                <a:latin typeface="Courier New" panose="02070309020205020404" pitchFamily="49" charset="0"/>
                <a:ea typeface="ＭＳ Ｐゴシック" pitchFamily="34" charset="-128"/>
                <a:cs typeface="Courier New" panose="02070309020205020404" pitchFamily="49" charset="0"/>
              </a:rPr>
              <a:t>eyes.keys</a:t>
            </a:r>
            <a:r>
              <a:rPr lang="en-US" sz="1800" dirty="0">
                <a:latin typeface="Courier New" panose="02070309020205020404" pitchFamily="49" charset="0"/>
                <a:ea typeface="ＭＳ Ｐゴシック" pitchFamily="34" charset="-128"/>
                <a:cs typeface="Courier New" panose="02070309020205020404" pitchFamily="49" charset="0"/>
              </a:rPr>
              <a:t>()</a:t>
            </a:r>
          </a:p>
          <a:p>
            <a:pPr marL="342900" lvl="1" indent="-342900" eaLnBrk="1" hangingPunct="1">
              <a:lnSpc>
                <a:spcPct val="90000"/>
              </a:lnSpc>
              <a:defRPr/>
            </a:pPr>
            <a:r>
              <a:rPr lang="en-US" sz="1800" dirty="0" err="1">
                <a:latin typeface="Courier New" panose="02070309020205020404" pitchFamily="49" charset="0"/>
                <a:ea typeface="ＭＳ Ｐゴシック" pitchFamily="34" charset="-128"/>
                <a:cs typeface="Courier New" panose="02070309020205020404" pitchFamily="49" charset="0"/>
              </a:rPr>
              <a:t>dict_keys</a:t>
            </a:r>
            <a:r>
              <a:rPr lang="en-US" sz="1800" dirty="0">
                <a:latin typeface="Courier New" panose="02070309020205020404" pitchFamily="49" charset="0"/>
                <a:ea typeface="ＭＳ Ｐゴシック" pitchFamily="34" charset="-128"/>
                <a:cs typeface="Courier New" panose="02070309020205020404" pitchFamily="49" charset="0"/>
              </a:rPr>
              <a:t>(["ant", "bee"])</a:t>
            </a:r>
          </a:p>
          <a:p>
            <a:pPr eaLnBrk="1" hangingPunct="1">
              <a:lnSpc>
                <a:spcPct val="90000"/>
              </a:lnSpc>
              <a:buFontTx/>
              <a:buNone/>
              <a:defRPr/>
            </a:pPr>
            <a:endParaRPr lang="en-US" sz="2400" dirty="0">
              <a:ea typeface="ＭＳ Ｐゴシック" pitchFamily="34" charset="-128"/>
            </a:endParaRPr>
          </a:p>
        </p:txBody>
      </p:sp>
      <p:sp>
        <p:nvSpPr>
          <p:cNvPr id="2" name="Rectangle 1">
            <a:extLst>
              <a:ext uri="{FF2B5EF4-FFF2-40B4-BE49-F238E27FC236}">
                <a16:creationId xmlns:a16="http://schemas.microsoft.com/office/drawing/2014/main" id="{B5D330C9-C8E6-D89A-B146-DDE9F0DA86C9}"/>
              </a:ext>
            </a:extLst>
          </p:cNvPr>
          <p:cNvSpPr/>
          <p:nvPr/>
        </p:nvSpPr>
        <p:spPr bwMode="auto">
          <a:xfrm>
            <a:off x="2743200" y="1066800"/>
            <a:ext cx="2514600" cy="533400"/>
          </a:xfrm>
          <a:prstGeom prst="rect">
            <a:avLst/>
          </a:prstGeom>
          <a:noFill/>
          <a:ln w="38100" cap="flat" cmpd="sng" algn="ctr">
            <a:solidFill>
              <a:srgbClr val="FF9900">
                <a:alpha val="56000"/>
              </a:srgb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 name="Rectangle 2">
            <a:extLst>
              <a:ext uri="{FF2B5EF4-FFF2-40B4-BE49-F238E27FC236}">
                <a16:creationId xmlns:a16="http://schemas.microsoft.com/office/drawing/2014/main" id="{385FA2FF-5047-8EE4-0643-112F89A496C1}"/>
              </a:ext>
            </a:extLst>
          </p:cNvPr>
          <p:cNvSpPr/>
          <p:nvPr/>
        </p:nvSpPr>
        <p:spPr bwMode="auto">
          <a:xfrm>
            <a:off x="152400" y="5002377"/>
            <a:ext cx="3657600" cy="457200"/>
          </a:xfrm>
          <a:prstGeom prst="rect">
            <a:avLst/>
          </a:prstGeom>
          <a:noFill/>
          <a:ln w="38100" cap="flat" cmpd="sng" algn="ctr">
            <a:solidFill>
              <a:srgbClr val="FB6CA5">
                <a:alpha val="56000"/>
              </a:srgb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4" name="Straight Arrow Connector 3">
            <a:extLst>
              <a:ext uri="{FF2B5EF4-FFF2-40B4-BE49-F238E27FC236}">
                <a16:creationId xmlns:a16="http://schemas.microsoft.com/office/drawing/2014/main" id="{37E451BB-07A3-95EC-C519-62C7B05BC653}"/>
              </a:ext>
            </a:extLst>
          </p:cNvPr>
          <p:cNvCxnSpPr/>
          <p:nvPr/>
        </p:nvCxnSpPr>
        <p:spPr bwMode="auto">
          <a:xfrm flipH="1" flipV="1">
            <a:off x="4000502" y="5230977"/>
            <a:ext cx="2667000" cy="1066800"/>
          </a:xfrm>
          <a:prstGeom prst="straightConnector1">
            <a:avLst/>
          </a:prstGeom>
          <a:noFill/>
          <a:ln w="38100" cap="flat" cmpd="sng" algn="ctr">
            <a:solidFill>
              <a:srgbClr val="FB6CA5">
                <a:alpha val="56000"/>
              </a:srgbClr>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TextBox 4">
            <a:extLst>
              <a:ext uri="{FF2B5EF4-FFF2-40B4-BE49-F238E27FC236}">
                <a16:creationId xmlns:a16="http://schemas.microsoft.com/office/drawing/2014/main" id="{46157FBE-3A18-1452-9531-0B55ADFB3565}"/>
              </a:ext>
            </a:extLst>
          </p:cNvPr>
          <p:cNvSpPr txBox="1"/>
          <p:nvPr/>
        </p:nvSpPr>
        <p:spPr>
          <a:xfrm>
            <a:off x="6667502" y="6202723"/>
            <a:ext cx="1447800" cy="369332"/>
          </a:xfrm>
          <a:prstGeom prst="rect">
            <a:avLst/>
          </a:prstGeom>
          <a:noFill/>
        </p:spPr>
        <p:txBody>
          <a:bodyPr wrap="square">
            <a:spAutoFit/>
          </a:bodyPr>
          <a:lstStyle/>
          <a:p>
            <a:r>
              <a:rPr lang="en-US" sz="1800" dirty="0">
                <a:solidFill>
                  <a:srgbClr val="FB6CA5"/>
                </a:solidFill>
                <a:ea typeface="ＭＳ Ｐゴシック" pitchFamily="34" charset="-128"/>
              </a:rPr>
              <a:t>view object</a:t>
            </a:r>
            <a:endParaRPr lang="en-US" dirty="0">
              <a:solidFill>
                <a:srgbClr val="FB6CA5"/>
              </a:solidFill>
            </a:endParaRPr>
          </a:p>
        </p:txBody>
      </p:sp>
    </p:spTree>
    <p:extLst>
      <p:ext uri="{BB962C8B-B14F-4D97-AF65-F5344CB8AC3E}">
        <p14:creationId xmlns:p14="http://schemas.microsoft.com/office/powerpoint/2010/main" val="4211138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a:extLst>
              <a:ext uri="{FF2B5EF4-FFF2-40B4-BE49-F238E27FC236}">
                <a16:creationId xmlns:a16="http://schemas.microsoft.com/office/drawing/2014/main" id="{8D8996B3-22CA-076C-6FA0-E41E0B195808}"/>
              </a:ext>
            </a:extLst>
          </p:cNvPr>
          <p:cNvSpPr>
            <a:spLocks noGrp="1" noChangeArrowheads="1"/>
          </p:cNvSpPr>
          <p:nvPr>
            <p:ph type="title"/>
          </p:nvPr>
        </p:nvSpPr>
        <p:spPr>
          <a:xfrm>
            <a:off x="155448" y="304800"/>
            <a:ext cx="8001000" cy="457200"/>
          </a:xfrm>
        </p:spPr>
        <p:txBody>
          <a:bodyPr/>
          <a:lstStyle/>
          <a:p>
            <a:pPr eaLnBrk="1" hangingPunct="1"/>
            <a:r>
              <a:rPr lang="en-US" altLang="en-US" sz="3600" dirty="0">
                <a:solidFill>
                  <a:srgbClr val="262673"/>
                </a:solidFill>
              </a:rPr>
              <a:t>Dictionary methods</a:t>
            </a:r>
          </a:p>
        </p:txBody>
      </p:sp>
      <p:sp>
        <p:nvSpPr>
          <p:cNvPr id="11268" name="Rectangle 3">
            <a:extLst>
              <a:ext uri="{FF2B5EF4-FFF2-40B4-BE49-F238E27FC236}">
                <a16:creationId xmlns:a16="http://schemas.microsoft.com/office/drawing/2014/main" id="{9E302400-0D3E-7BA0-5697-BBE22181D5D5}"/>
              </a:ext>
            </a:extLst>
          </p:cNvPr>
          <p:cNvSpPr>
            <a:spLocks noGrp="1" noChangeArrowheads="1"/>
          </p:cNvSpPr>
          <p:nvPr>
            <p:ph type="body" idx="1"/>
          </p:nvPr>
        </p:nvSpPr>
        <p:spPr>
          <a:xfrm>
            <a:off x="152400" y="1066800"/>
            <a:ext cx="8686800" cy="5410200"/>
          </a:xfrm>
        </p:spPr>
        <p:txBody>
          <a:bodyPr/>
          <a:lstStyle/>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err="1">
                <a:solidFill>
                  <a:schemeClr val="tx1">
                    <a:lumMod val="85000"/>
                    <a:lumOff val="15000"/>
                  </a:schemeClr>
                </a:solidFill>
                <a:latin typeface="Consolas" panose="020B0609020204030204" pitchFamily="49" charset="0"/>
                <a:ea typeface="ＭＳ Ｐゴシック" pitchFamily="34" charset="-128"/>
                <a:cs typeface="Courier New" panose="02070309020205020404" pitchFamily="49" charset="0"/>
              </a:rPr>
              <a:t>object</a:t>
            </a:r>
            <a:r>
              <a:rPr lang="en-US" dirty="0" err="1">
                <a:solidFill>
                  <a:schemeClr val="tx1">
                    <a:lumMod val="85000"/>
                    <a:lumOff val="15000"/>
                  </a:schemeClr>
                </a:solidFill>
                <a:latin typeface="Consolas" panose="020B0609020204030204" pitchFamily="49" charset="0"/>
                <a:ea typeface="ＭＳ Ｐゴシック" pitchFamily="34" charset="-128"/>
                <a:cs typeface="Courier New" panose="02070309020205020404" pitchFamily="49" charset="0"/>
              </a:rPr>
              <a:t>.</a:t>
            </a:r>
            <a:r>
              <a:rPr lang="en-US" sz="1800" dirty="0" err="1">
                <a:solidFill>
                  <a:schemeClr val="tx1">
                    <a:lumMod val="85000"/>
                    <a:lumOff val="15000"/>
                  </a:schemeClr>
                </a:solidFill>
                <a:latin typeface="Consolas" panose="020B0609020204030204" pitchFamily="49" charset="0"/>
                <a:ea typeface="ＭＳ Ｐゴシック" pitchFamily="34" charset="-128"/>
                <a:cs typeface="Courier New" panose="02070309020205020404" pitchFamily="49" charset="0"/>
              </a:rPr>
              <a:t>method</a:t>
            </a:r>
            <a:r>
              <a:rPr lang="en-US" sz="1800" dirty="0">
                <a:solidFill>
                  <a:schemeClr val="tx1">
                    <a:lumMod val="85000"/>
                    <a:lumOff val="15000"/>
                  </a:schemeClr>
                </a:solidFill>
                <a:latin typeface="Consolas" panose="020B0609020204030204" pitchFamily="49" charset="0"/>
                <a:ea typeface="ＭＳ Ｐゴシック" pitchFamily="34" charset="-128"/>
                <a:cs typeface="Courier New" panose="02070309020205020404" pitchFamily="49" charset="0"/>
              </a:rPr>
              <a:t>()</a:t>
            </a:r>
          </a:p>
          <a:p>
            <a:pPr marL="342900" lvl="1" indent="-342900" eaLnBrk="1" hangingPunct="1">
              <a:lnSpc>
                <a:spcPct val="90000"/>
              </a:lnSpc>
              <a:defRPr/>
            </a:pPr>
            <a:endParaRPr lang="en-US" sz="18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800" dirty="0">
                <a:ea typeface="ＭＳ Ｐゴシック" pitchFamily="34" charset="-128"/>
              </a:rPr>
              <a:t>Dictionaries methods:  clear, copy, </a:t>
            </a:r>
            <a:r>
              <a:rPr lang="en-US" sz="1800" dirty="0" err="1">
                <a:ea typeface="ＭＳ Ｐゴシック" pitchFamily="34" charset="-128"/>
              </a:rPr>
              <a:t>fromkeys</a:t>
            </a:r>
            <a:r>
              <a:rPr lang="en-US" sz="1800" dirty="0">
                <a:ea typeface="ＭＳ Ｐゴシック" pitchFamily="34" charset="-128"/>
              </a:rPr>
              <a:t>, get, </a:t>
            </a:r>
            <a:r>
              <a:rPr lang="en-US" sz="1800" b="1" dirty="0">
                <a:highlight>
                  <a:srgbClr val="FFFF00"/>
                </a:highlight>
                <a:ea typeface="ＭＳ Ｐゴシック" pitchFamily="34" charset="-128"/>
              </a:rPr>
              <a:t>items</a:t>
            </a:r>
            <a:r>
              <a:rPr lang="en-US" sz="1800" dirty="0">
                <a:ea typeface="ＭＳ Ｐゴシック" pitchFamily="34" charset="-128"/>
              </a:rPr>
              <a:t>, </a:t>
            </a:r>
            <a:r>
              <a:rPr lang="en-US" sz="1800" b="1" dirty="0">
                <a:highlight>
                  <a:srgbClr val="FFFF00"/>
                </a:highlight>
                <a:ea typeface="ＭＳ Ｐゴシック" pitchFamily="34" charset="-128"/>
              </a:rPr>
              <a:t>keys</a:t>
            </a:r>
            <a:r>
              <a:rPr lang="en-US" sz="1800" dirty="0">
                <a:ea typeface="ＭＳ Ｐゴシック" pitchFamily="34" charset="-128"/>
              </a:rPr>
              <a:t>, pop, </a:t>
            </a:r>
            <a:r>
              <a:rPr lang="en-US" sz="1800" dirty="0" err="1">
                <a:ea typeface="ＭＳ Ｐゴシック" pitchFamily="34" charset="-128"/>
              </a:rPr>
              <a:t>popitem</a:t>
            </a:r>
            <a:r>
              <a:rPr lang="en-US" sz="1800" dirty="0">
                <a:ea typeface="ＭＳ Ｐゴシック" pitchFamily="34" charset="-128"/>
              </a:rPr>
              <a:t>, </a:t>
            </a:r>
            <a:r>
              <a:rPr lang="en-US" sz="1800" dirty="0" err="1">
                <a:ea typeface="ＭＳ Ｐゴシック" pitchFamily="34" charset="-128"/>
              </a:rPr>
              <a:t>setdefault</a:t>
            </a:r>
            <a:r>
              <a:rPr lang="en-US" sz="1800" dirty="0">
                <a:ea typeface="ＭＳ Ｐゴシック" pitchFamily="34" charset="-128"/>
              </a:rPr>
              <a:t>, update, </a:t>
            </a:r>
            <a:r>
              <a:rPr lang="en-US" sz="1800" b="1" dirty="0">
                <a:highlight>
                  <a:srgbClr val="FFFF00"/>
                </a:highlight>
                <a:ea typeface="ＭＳ Ｐゴシック" pitchFamily="34" charset="-128"/>
              </a:rPr>
              <a:t>values</a:t>
            </a:r>
          </a:p>
          <a:p>
            <a:pPr marL="342900" lvl="1" indent="-342900" eaLnBrk="1" hangingPunct="1">
              <a:lnSpc>
                <a:spcPct val="90000"/>
              </a:lnSpc>
              <a:defRPr/>
            </a:pPr>
            <a:endParaRPr lang="en-US" sz="18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&gt;&gt;&gt; eyes = {"ant":2, "bee":5, "spider":8}</a:t>
            </a: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&gt;&gt;&gt; </a:t>
            </a:r>
            <a:r>
              <a:rPr lang="en-US" sz="1800" dirty="0" err="1">
                <a:latin typeface="Courier New" panose="02070309020205020404" pitchFamily="49" charset="0"/>
                <a:ea typeface="ＭＳ Ｐゴシック" pitchFamily="34" charset="-128"/>
                <a:cs typeface="Courier New" panose="02070309020205020404" pitchFamily="49" charset="0"/>
              </a:rPr>
              <a:t>eyes.pop</a:t>
            </a:r>
            <a:r>
              <a:rPr lang="en-US" sz="1800" dirty="0">
                <a:latin typeface="Courier New" panose="02070309020205020404" pitchFamily="49" charset="0"/>
                <a:ea typeface="ＭＳ Ｐゴシック" pitchFamily="34" charset="-128"/>
                <a:cs typeface="Courier New" panose="02070309020205020404" pitchFamily="49" charset="0"/>
              </a:rPr>
              <a:t>("spider")</a:t>
            </a: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8</a:t>
            </a: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&gt;&gt;&gt; eyes</a:t>
            </a: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{"ant":2, "bee":5}</a:t>
            </a:r>
          </a:p>
          <a:p>
            <a:pPr marL="342900" lvl="1" indent="-342900" eaLnBrk="1" hangingPunct="1">
              <a:lnSpc>
                <a:spcPct val="90000"/>
              </a:lnSpc>
              <a:defRPr/>
            </a:pPr>
            <a:endParaRPr lang="en-US" sz="18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endParaRPr lang="en-US" sz="18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800" dirty="0">
                <a:latin typeface="Courier New" panose="02070309020205020404" pitchFamily="49" charset="0"/>
                <a:ea typeface="ＭＳ Ｐゴシック" pitchFamily="34" charset="-128"/>
                <a:cs typeface="Courier New" panose="02070309020205020404" pitchFamily="49" charset="0"/>
              </a:rPr>
              <a:t>&gt;&gt;&gt; </a:t>
            </a:r>
            <a:r>
              <a:rPr lang="en-US" sz="1800" dirty="0" err="1">
                <a:latin typeface="Courier New" panose="02070309020205020404" pitchFamily="49" charset="0"/>
                <a:ea typeface="ＭＳ Ｐゴシック" pitchFamily="34" charset="-128"/>
                <a:cs typeface="Courier New" panose="02070309020205020404" pitchFamily="49" charset="0"/>
              </a:rPr>
              <a:t>eyes.keys</a:t>
            </a:r>
            <a:r>
              <a:rPr lang="en-US" sz="1800" dirty="0">
                <a:latin typeface="Courier New" panose="02070309020205020404" pitchFamily="49" charset="0"/>
                <a:ea typeface="ＭＳ Ｐゴシック" pitchFamily="34" charset="-128"/>
                <a:cs typeface="Courier New" panose="02070309020205020404" pitchFamily="49" charset="0"/>
              </a:rPr>
              <a:t>()</a:t>
            </a:r>
          </a:p>
          <a:p>
            <a:pPr marL="342900" lvl="1" indent="-342900" eaLnBrk="1" hangingPunct="1">
              <a:lnSpc>
                <a:spcPct val="90000"/>
              </a:lnSpc>
              <a:defRPr/>
            </a:pPr>
            <a:r>
              <a:rPr lang="en-US" sz="1800" dirty="0" err="1">
                <a:latin typeface="Courier New" panose="02070309020205020404" pitchFamily="49" charset="0"/>
                <a:ea typeface="ＭＳ Ｐゴシック" pitchFamily="34" charset="-128"/>
                <a:cs typeface="Courier New" panose="02070309020205020404" pitchFamily="49" charset="0"/>
              </a:rPr>
              <a:t>dict_keys</a:t>
            </a:r>
            <a:r>
              <a:rPr lang="en-US" sz="1800" dirty="0">
                <a:latin typeface="Courier New" panose="02070309020205020404" pitchFamily="49" charset="0"/>
                <a:ea typeface="ＭＳ Ｐゴシック" pitchFamily="34" charset="-128"/>
                <a:cs typeface="Courier New" panose="02070309020205020404" pitchFamily="49" charset="0"/>
              </a:rPr>
              <a:t>(["ant", "bee"])</a:t>
            </a:r>
          </a:p>
          <a:p>
            <a:pPr eaLnBrk="1" hangingPunct="1">
              <a:lnSpc>
                <a:spcPct val="90000"/>
              </a:lnSpc>
              <a:buFontTx/>
              <a:buNone/>
              <a:defRPr/>
            </a:pPr>
            <a:endParaRPr lang="en-US" sz="2400" dirty="0">
              <a:ea typeface="ＭＳ Ｐゴシック" pitchFamily="34" charset="-128"/>
            </a:endParaRPr>
          </a:p>
        </p:txBody>
      </p:sp>
      <p:sp>
        <p:nvSpPr>
          <p:cNvPr id="2" name="Rectangle 1">
            <a:extLst>
              <a:ext uri="{FF2B5EF4-FFF2-40B4-BE49-F238E27FC236}">
                <a16:creationId xmlns:a16="http://schemas.microsoft.com/office/drawing/2014/main" id="{B5D330C9-C8E6-D89A-B146-DDE9F0DA86C9}"/>
              </a:ext>
            </a:extLst>
          </p:cNvPr>
          <p:cNvSpPr/>
          <p:nvPr/>
        </p:nvSpPr>
        <p:spPr bwMode="auto">
          <a:xfrm>
            <a:off x="2743200" y="1066800"/>
            <a:ext cx="2514600" cy="533400"/>
          </a:xfrm>
          <a:prstGeom prst="rect">
            <a:avLst/>
          </a:prstGeom>
          <a:noFill/>
          <a:ln w="38100" cap="flat" cmpd="sng" algn="ctr">
            <a:solidFill>
              <a:srgbClr val="FF9900">
                <a:alpha val="56000"/>
              </a:srgb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 name="Rectangle 2">
            <a:extLst>
              <a:ext uri="{FF2B5EF4-FFF2-40B4-BE49-F238E27FC236}">
                <a16:creationId xmlns:a16="http://schemas.microsoft.com/office/drawing/2014/main" id="{385FA2FF-5047-8EE4-0643-112F89A496C1}"/>
              </a:ext>
            </a:extLst>
          </p:cNvPr>
          <p:cNvSpPr/>
          <p:nvPr/>
        </p:nvSpPr>
        <p:spPr bwMode="auto">
          <a:xfrm>
            <a:off x="152400" y="5002377"/>
            <a:ext cx="3657600" cy="457200"/>
          </a:xfrm>
          <a:prstGeom prst="rect">
            <a:avLst/>
          </a:prstGeom>
          <a:noFill/>
          <a:ln w="38100" cap="flat" cmpd="sng" algn="ctr">
            <a:solidFill>
              <a:srgbClr val="FB6CA5">
                <a:alpha val="56000"/>
              </a:srgbClr>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cxnSp>
        <p:nvCxnSpPr>
          <p:cNvPr id="4" name="Straight Arrow Connector 3">
            <a:extLst>
              <a:ext uri="{FF2B5EF4-FFF2-40B4-BE49-F238E27FC236}">
                <a16:creationId xmlns:a16="http://schemas.microsoft.com/office/drawing/2014/main" id="{37E451BB-07A3-95EC-C519-62C7B05BC653}"/>
              </a:ext>
            </a:extLst>
          </p:cNvPr>
          <p:cNvCxnSpPr/>
          <p:nvPr/>
        </p:nvCxnSpPr>
        <p:spPr bwMode="auto">
          <a:xfrm flipH="1" flipV="1">
            <a:off x="4000502" y="5230977"/>
            <a:ext cx="2667000" cy="1066800"/>
          </a:xfrm>
          <a:prstGeom prst="straightConnector1">
            <a:avLst/>
          </a:prstGeom>
          <a:noFill/>
          <a:ln w="38100" cap="flat" cmpd="sng" algn="ctr">
            <a:solidFill>
              <a:srgbClr val="FB6CA5">
                <a:alpha val="56000"/>
              </a:srgbClr>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TextBox 4">
            <a:extLst>
              <a:ext uri="{FF2B5EF4-FFF2-40B4-BE49-F238E27FC236}">
                <a16:creationId xmlns:a16="http://schemas.microsoft.com/office/drawing/2014/main" id="{46157FBE-3A18-1452-9531-0B55ADFB3565}"/>
              </a:ext>
            </a:extLst>
          </p:cNvPr>
          <p:cNvSpPr txBox="1"/>
          <p:nvPr/>
        </p:nvSpPr>
        <p:spPr>
          <a:xfrm>
            <a:off x="6667502" y="6202723"/>
            <a:ext cx="1447800" cy="369332"/>
          </a:xfrm>
          <a:prstGeom prst="rect">
            <a:avLst/>
          </a:prstGeom>
          <a:noFill/>
        </p:spPr>
        <p:txBody>
          <a:bodyPr wrap="square">
            <a:spAutoFit/>
          </a:bodyPr>
          <a:lstStyle/>
          <a:p>
            <a:r>
              <a:rPr lang="en-US" sz="1800" dirty="0">
                <a:solidFill>
                  <a:srgbClr val="FB6CA5"/>
                </a:solidFill>
                <a:ea typeface="ＭＳ Ｐゴシック" pitchFamily="34" charset="-128"/>
              </a:rPr>
              <a:t>view object</a:t>
            </a:r>
            <a:endParaRPr lang="en-US" dirty="0">
              <a:solidFill>
                <a:srgbClr val="FB6CA5"/>
              </a:solidFill>
            </a:endParaRPr>
          </a:p>
        </p:txBody>
      </p:sp>
    </p:spTree>
    <p:extLst>
      <p:ext uri="{BB962C8B-B14F-4D97-AF65-F5344CB8AC3E}">
        <p14:creationId xmlns:p14="http://schemas.microsoft.com/office/powerpoint/2010/main" val="2090105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a:extLst>
              <a:ext uri="{FF2B5EF4-FFF2-40B4-BE49-F238E27FC236}">
                <a16:creationId xmlns:a16="http://schemas.microsoft.com/office/drawing/2014/main" id="{8D8996B3-22CA-076C-6FA0-E41E0B195808}"/>
              </a:ext>
            </a:extLst>
          </p:cNvPr>
          <p:cNvSpPr>
            <a:spLocks noGrp="1" noChangeArrowheads="1"/>
          </p:cNvSpPr>
          <p:nvPr>
            <p:ph type="title"/>
          </p:nvPr>
        </p:nvSpPr>
        <p:spPr>
          <a:xfrm>
            <a:off x="155448" y="304800"/>
            <a:ext cx="8001000" cy="457200"/>
          </a:xfrm>
        </p:spPr>
        <p:txBody>
          <a:bodyPr/>
          <a:lstStyle/>
          <a:p>
            <a:pPr eaLnBrk="1" hangingPunct="1"/>
            <a:r>
              <a:rPr lang="en-US" altLang="en-US" sz="3600" dirty="0">
                <a:solidFill>
                  <a:srgbClr val="262673"/>
                </a:solidFill>
              </a:rPr>
              <a:t>Dictionary views</a:t>
            </a:r>
          </a:p>
        </p:txBody>
      </p:sp>
      <p:sp>
        <p:nvSpPr>
          <p:cNvPr id="11268" name="Rectangle 3">
            <a:extLst>
              <a:ext uri="{FF2B5EF4-FFF2-40B4-BE49-F238E27FC236}">
                <a16:creationId xmlns:a16="http://schemas.microsoft.com/office/drawing/2014/main" id="{9E302400-0D3E-7BA0-5697-BBE22181D5D5}"/>
              </a:ext>
            </a:extLst>
          </p:cNvPr>
          <p:cNvSpPr>
            <a:spLocks noGrp="1" noChangeArrowheads="1"/>
          </p:cNvSpPr>
          <p:nvPr>
            <p:ph type="body" idx="1"/>
          </p:nvPr>
        </p:nvSpPr>
        <p:spPr>
          <a:xfrm>
            <a:off x="152400" y="1066800"/>
            <a:ext cx="8991600" cy="5410200"/>
          </a:xfrm>
        </p:spPr>
        <p:txBody>
          <a:bodyPr/>
          <a:lstStyle/>
          <a:p>
            <a:pPr marL="342900" lvl="1" indent="-342900" eaLnBrk="1" hangingPunct="1">
              <a:lnSpc>
                <a:spcPct val="90000"/>
              </a:lnSpc>
              <a:defRPr/>
            </a:pPr>
            <a:r>
              <a:rPr lang="en-US" sz="1800" dirty="0">
                <a:ea typeface="ＭＳ Ｐゴシック" pitchFamily="34" charset="-128"/>
              </a:rPr>
              <a:t>Dictionaries methods that return views: </a:t>
            </a:r>
            <a:r>
              <a:rPr lang="en-US" sz="1800" b="1" dirty="0">
                <a:highlight>
                  <a:srgbClr val="FFFF00"/>
                </a:highlight>
                <a:ea typeface="ＭＳ Ｐゴシック" pitchFamily="34" charset="-128"/>
              </a:rPr>
              <a:t>keys</a:t>
            </a:r>
            <a:r>
              <a:rPr lang="en-US" sz="1800" dirty="0">
                <a:ea typeface="ＭＳ Ｐゴシック" pitchFamily="34" charset="-128"/>
              </a:rPr>
              <a:t>, </a:t>
            </a:r>
            <a:r>
              <a:rPr lang="en-US" sz="1800" b="1" dirty="0">
                <a:highlight>
                  <a:srgbClr val="FFFF00"/>
                </a:highlight>
                <a:ea typeface="ＭＳ Ｐゴシック" pitchFamily="34" charset="-128"/>
              </a:rPr>
              <a:t>values</a:t>
            </a:r>
            <a:r>
              <a:rPr lang="en-US" sz="1800" dirty="0">
                <a:ea typeface="ＭＳ Ｐゴシック" pitchFamily="34" charset="-128"/>
              </a:rPr>
              <a:t>, </a:t>
            </a:r>
            <a:r>
              <a:rPr lang="en-US" sz="1800" b="1" dirty="0">
                <a:highlight>
                  <a:srgbClr val="FFFF00"/>
                </a:highlight>
                <a:ea typeface="ＭＳ Ｐゴシック" pitchFamily="34" charset="-128"/>
              </a:rPr>
              <a:t>items</a:t>
            </a:r>
          </a:p>
          <a:p>
            <a:pPr marL="342900" lvl="1" indent="-342900" eaLnBrk="1" hangingPunct="1">
              <a:lnSpc>
                <a:spcPct val="90000"/>
              </a:lnSpc>
              <a:defRPr/>
            </a:pPr>
            <a:endParaRPr lang="en-US" sz="16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600" dirty="0">
                <a:latin typeface="Courier New" panose="02070309020205020404" pitchFamily="49" charset="0"/>
                <a:ea typeface="ＭＳ Ｐゴシック" pitchFamily="34" charset="-128"/>
                <a:cs typeface="Courier New" panose="02070309020205020404" pitchFamily="49" charset="0"/>
              </a:rPr>
              <a:t>&gt;&gt;&gt; sound = {"</a:t>
            </a:r>
            <a:r>
              <a:rPr lang="en-US" sz="1600" dirty="0" err="1">
                <a:latin typeface="Courier New" panose="02070309020205020404" pitchFamily="49" charset="0"/>
                <a:ea typeface="ＭＳ Ｐゴシック" pitchFamily="34" charset="-128"/>
                <a:cs typeface="Courier New" panose="02070309020205020404" pitchFamily="49" charset="0"/>
              </a:rPr>
              <a:t>lion":"roar</a:t>
            </a:r>
            <a:r>
              <a:rPr lang="en-US" sz="1600" dirty="0">
                <a:latin typeface="Courier New" panose="02070309020205020404" pitchFamily="49" charset="0"/>
                <a:ea typeface="ＭＳ Ｐゴシック" pitchFamily="34" charset="-128"/>
                <a:cs typeface="Courier New" panose="02070309020205020404" pitchFamily="49" charset="0"/>
              </a:rPr>
              <a:t>", "</a:t>
            </a:r>
            <a:r>
              <a:rPr lang="en-US" sz="1600" dirty="0" err="1">
                <a:latin typeface="Courier New" panose="02070309020205020404" pitchFamily="49" charset="0"/>
                <a:ea typeface="ＭＳ Ｐゴシック" pitchFamily="34" charset="-128"/>
                <a:cs typeface="Courier New" panose="02070309020205020404" pitchFamily="49" charset="0"/>
              </a:rPr>
              <a:t>frog":"croak</a:t>
            </a:r>
            <a:r>
              <a:rPr lang="en-US" sz="1600" dirty="0">
                <a:latin typeface="Courier New" panose="02070309020205020404" pitchFamily="49" charset="0"/>
                <a:ea typeface="ＭＳ Ｐゴシック" pitchFamily="34" charset="-128"/>
                <a:cs typeface="Courier New" panose="02070309020205020404" pitchFamily="49" charset="0"/>
              </a:rPr>
              <a:t>", "</a:t>
            </a:r>
            <a:r>
              <a:rPr lang="en-US" sz="1600" dirty="0" err="1">
                <a:latin typeface="Courier New" panose="02070309020205020404" pitchFamily="49" charset="0"/>
                <a:ea typeface="ＭＳ Ｐゴシック" pitchFamily="34" charset="-128"/>
                <a:cs typeface="Courier New" panose="02070309020205020404" pitchFamily="49" charset="0"/>
              </a:rPr>
              <a:t>bee":"buzz</a:t>
            </a:r>
            <a:r>
              <a:rPr lang="en-US" sz="1600" dirty="0">
                <a:latin typeface="Courier New" panose="02070309020205020404" pitchFamily="49" charset="0"/>
                <a:ea typeface="ＭＳ Ｐゴシック" pitchFamily="34" charset="-128"/>
                <a:cs typeface="Courier New" panose="02070309020205020404" pitchFamily="49" charset="0"/>
              </a:rPr>
              <a:t>"}</a:t>
            </a:r>
          </a:p>
          <a:p>
            <a:pPr marL="342900" lvl="1" indent="-342900" eaLnBrk="1" hangingPunct="1">
              <a:lnSpc>
                <a:spcPct val="90000"/>
              </a:lnSpc>
              <a:defRPr/>
            </a:pPr>
            <a:r>
              <a:rPr lang="en-US" sz="1600" dirty="0">
                <a:latin typeface="Courier New" panose="02070309020205020404" pitchFamily="49" charset="0"/>
                <a:ea typeface="ＭＳ Ｐゴシック" pitchFamily="34" charset="-128"/>
                <a:cs typeface="Courier New" panose="02070309020205020404" pitchFamily="49" charset="0"/>
              </a:rPr>
              <a:t>&gt;&gt;&gt; </a:t>
            </a:r>
            <a:r>
              <a:rPr lang="en-US" sz="1600" dirty="0" err="1">
                <a:latin typeface="Courier New" panose="02070309020205020404" pitchFamily="49" charset="0"/>
                <a:ea typeface="ＭＳ Ｐゴシック" pitchFamily="34" charset="-128"/>
                <a:cs typeface="Courier New" panose="02070309020205020404" pitchFamily="49" charset="0"/>
              </a:rPr>
              <a:t>sound.keys</a:t>
            </a:r>
            <a:r>
              <a:rPr lang="en-US" sz="1600" dirty="0">
                <a:latin typeface="Courier New" panose="02070309020205020404" pitchFamily="49" charset="0"/>
                <a:ea typeface="ＭＳ Ｐゴシック" pitchFamily="34" charset="-128"/>
                <a:cs typeface="Courier New" panose="02070309020205020404" pitchFamily="49" charset="0"/>
              </a:rPr>
              <a:t>() </a:t>
            </a:r>
          </a:p>
          <a:p>
            <a:pPr marL="342900" lvl="1" indent="-342900" eaLnBrk="1" hangingPunct="1">
              <a:lnSpc>
                <a:spcPct val="90000"/>
              </a:lnSpc>
              <a:defRPr/>
            </a:pPr>
            <a:r>
              <a:rPr lang="en-US" sz="1800" dirty="0" err="1">
                <a:solidFill>
                  <a:srgbClr val="3C8C93"/>
                </a:solidFill>
                <a:latin typeface="Courier New" panose="02070309020205020404" pitchFamily="49" charset="0"/>
                <a:ea typeface="ＭＳ Ｐゴシック" pitchFamily="34" charset="-128"/>
                <a:cs typeface="Courier New" panose="02070309020205020404" pitchFamily="49" charset="0"/>
              </a:rPr>
              <a:t>dict_keys</a:t>
            </a: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(['lion', 'frog', 'bee'])</a:t>
            </a:r>
          </a:p>
          <a:p>
            <a:pPr marL="342900" lvl="1" indent="-342900" eaLnBrk="1" hangingPunct="1">
              <a:lnSpc>
                <a:spcPct val="90000"/>
              </a:lnSpc>
              <a:defRPr/>
            </a:pPr>
            <a:endParaRPr lang="en-US" sz="16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600" dirty="0">
                <a:latin typeface="Courier New" panose="02070309020205020404" pitchFamily="49" charset="0"/>
                <a:ea typeface="ＭＳ Ｐゴシック" pitchFamily="34" charset="-128"/>
                <a:cs typeface="Courier New" panose="02070309020205020404" pitchFamily="49" charset="0"/>
              </a:rPr>
              <a:t>&gt;&gt;&gt; </a:t>
            </a:r>
            <a:r>
              <a:rPr lang="en-US" sz="1600" dirty="0" err="1">
                <a:latin typeface="Courier New" panose="02070309020205020404" pitchFamily="49" charset="0"/>
                <a:ea typeface="ＭＳ Ｐゴシック" pitchFamily="34" charset="-128"/>
                <a:cs typeface="Courier New" panose="02070309020205020404" pitchFamily="49" charset="0"/>
              </a:rPr>
              <a:t>sound.values</a:t>
            </a:r>
            <a:r>
              <a:rPr lang="en-US" sz="1600" dirty="0">
                <a:latin typeface="Courier New" panose="02070309020205020404" pitchFamily="49" charset="0"/>
                <a:ea typeface="ＭＳ Ｐゴシック" pitchFamily="34" charset="-128"/>
                <a:cs typeface="Courier New" panose="02070309020205020404" pitchFamily="49" charset="0"/>
              </a:rPr>
              <a:t>()</a:t>
            </a:r>
            <a:endParaRPr lang="en-US" sz="1600" i="1"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800" dirty="0" err="1">
                <a:solidFill>
                  <a:srgbClr val="3C8C93"/>
                </a:solidFill>
                <a:latin typeface="Courier New" panose="02070309020205020404" pitchFamily="49" charset="0"/>
                <a:ea typeface="ＭＳ Ｐゴシック" pitchFamily="34" charset="-128"/>
                <a:cs typeface="Courier New" panose="02070309020205020404" pitchFamily="49" charset="0"/>
              </a:rPr>
              <a:t>dict_values</a:t>
            </a: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(['woods', 'park', '</a:t>
            </a:r>
            <a:r>
              <a:rPr lang="en-US" sz="1800" dirty="0" err="1">
                <a:solidFill>
                  <a:srgbClr val="3C8C93"/>
                </a:solidFill>
                <a:latin typeface="Courier New" panose="02070309020205020404" pitchFamily="49" charset="0"/>
                <a:ea typeface="ＭＳ Ｐゴシック" pitchFamily="34" charset="-128"/>
                <a:cs typeface="Courier New" panose="02070309020205020404" pitchFamily="49" charset="0"/>
              </a:rPr>
              <a:t>orch</a:t>
            </a: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a:t>
            </a:r>
          </a:p>
          <a:p>
            <a:pPr marL="342900" lvl="1" indent="-342900" eaLnBrk="1" hangingPunct="1">
              <a:lnSpc>
                <a:spcPct val="90000"/>
              </a:lnSpc>
              <a:defRPr/>
            </a:pPr>
            <a:endParaRPr lang="en-US" sz="16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600" dirty="0">
                <a:latin typeface="Courier New" panose="02070309020205020404" pitchFamily="49" charset="0"/>
                <a:ea typeface="ＭＳ Ｐゴシック" pitchFamily="34" charset="-128"/>
                <a:cs typeface="Courier New" panose="02070309020205020404" pitchFamily="49" charset="0"/>
              </a:rPr>
              <a:t>&gt;&gt;&gt; </a:t>
            </a:r>
            <a:r>
              <a:rPr lang="en-US" sz="1600" dirty="0" err="1">
                <a:latin typeface="Courier New" panose="02070309020205020404" pitchFamily="49" charset="0"/>
                <a:ea typeface="ＭＳ Ｐゴシック" pitchFamily="34" charset="-128"/>
                <a:cs typeface="Courier New" panose="02070309020205020404" pitchFamily="49" charset="0"/>
              </a:rPr>
              <a:t>sound.items</a:t>
            </a:r>
            <a:r>
              <a:rPr lang="en-US" sz="1600" dirty="0">
                <a:latin typeface="Courier New" panose="02070309020205020404" pitchFamily="49" charset="0"/>
                <a:ea typeface="ＭＳ Ｐゴシック" pitchFamily="34" charset="-128"/>
                <a:cs typeface="Courier New" panose="02070309020205020404" pitchFamily="49" charset="0"/>
              </a:rPr>
              <a:t>() </a:t>
            </a:r>
          </a:p>
          <a:p>
            <a:pPr marL="342900" lvl="1" indent="-342900" eaLnBrk="1" hangingPunct="1">
              <a:lnSpc>
                <a:spcPct val="90000"/>
              </a:lnSpc>
              <a:defRPr/>
            </a:pPr>
            <a:r>
              <a:rPr lang="en-US" sz="1800" dirty="0" err="1">
                <a:solidFill>
                  <a:srgbClr val="3C8C93"/>
                </a:solidFill>
                <a:latin typeface="Courier New" panose="02070309020205020404" pitchFamily="49" charset="0"/>
                <a:ea typeface="ＭＳ Ｐゴシック" pitchFamily="34" charset="-128"/>
                <a:cs typeface="Courier New" panose="02070309020205020404" pitchFamily="49" charset="0"/>
              </a:rPr>
              <a:t>dict_items</a:t>
            </a: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([(0, 'woods'), (5, 'park'), ('foo', '</a:t>
            </a:r>
            <a:r>
              <a:rPr lang="en-US" sz="1800" dirty="0" err="1">
                <a:solidFill>
                  <a:srgbClr val="3C8C93"/>
                </a:solidFill>
                <a:latin typeface="Courier New" panose="02070309020205020404" pitchFamily="49" charset="0"/>
                <a:ea typeface="ＭＳ Ｐゴシック" pitchFamily="34" charset="-128"/>
                <a:cs typeface="Courier New" panose="02070309020205020404" pitchFamily="49" charset="0"/>
              </a:rPr>
              <a:t>orch</a:t>
            </a: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a:t>
            </a:r>
          </a:p>
          <a:p>
            <a:pPr eaLnBrk="1" hangingPunct="1">
              <a:lnSpc>
                <a:spcPct val="90000"/>
              </a:lnSpc>
              <a:buNone/>
              <a:defRPr/>
            </a:pPr>
            <a:endParaRPr lang="en-US" sz="1600" dirty="0">
              <a:ea typeface="ＭＳ Ｐゴシック" pitchFamily="34" charset="-128"/>
            </a:endParaRPr>
          </a:p>
          <a:p>
            <a:pPr eaLnBrk="1" hangingPunct="1">
              <a:lnSpc>
                <a:spcPct val="90000"/>
              </a:lnSpc>
              <a:buNone/>
              <a:defRPr/>
            </a:pPr>
            <a:r>
              <a:rPr lang="en-US" sz="1400" dirty="0">
                <a:ea typeface="ＭＳ Ｐゴシック" pitchFamily="34" charset="-128"/>
              </a:rPr>
              <a:t>In Python 2.*, keys(), values(), and items() return lists. </a:t>
            </a:r>
          </a:p>
          <a:p>
            <a:pPr eaLnBrk="1" hangingPunct="1">
              <a:lnSpc>
                <a:spcPct val="90000"/>
              </a:lnSpc>
              <a:buNone/>
              <a:defRPr/>
            </a:pPr>
            <a:r>
              <a:rPr lang="en-US" sz="1400" dirty="0">
                <a:ea typeface="ＭＳ Ｐゴシック" pitchFamily="34" charset="-128"/>
              </a:rPr>
              <a:t> </a:t>
            </a:r>
          </a:p>
          <a:p>
            <a:pPr eaLnBrk="1" hangingPunct="1">
              <a:lnSpc>
                <a:spcPct val="90000"/>
              </a:lnSpc>
              <a:buNone/>
              <a:defRPr/>
            </a:pPr>
            <a:r>
              <a:rPr lang="en-US" sz="1400" dirty="0">
                <a:ea typeface="ＭＳ Ｐゴシック" pitchFamily="34" charset="-128"/>
              </a:rPr>
              <a:t>In Python 3.*, keys(), values(), and items() return view objects </a:t>
            </a:r>
          </a:p>
          <a:p>
            <a:pPr eaLnBrk="1" hangingPunct="1">
              <a:lnSpc>
                <a:spcPct val="90000"/>
              </a:lnSpc>
              <a:buNone/>
              <a:defRPr/>
            </a:pPr>
            <a:r>
              <a:rPr lang="en-US" sz="1400" dirty="0">
                <a:ea typeface="ＭＳ Ｐゴシック" pitchFamily="34" charset="-128"/>
              </a:rPr>
              <a:t>    Views stay synchronized with the dictionary.   </a:t>
            </a:r>
          </a:p>
          <a:p>
            <a:pPr eaLnBrk="1" hangingPunct="1">
              <a:lnSpc>
                <a:spcPct val="90000"/>
              </a:lnSpc>
              <a:buNone/>
              <a:defRPr/>
            </a:pPr>
            <a:r>
              <a:rPr lang="en-US" sz="1400" dirty="0">
                <a:ea typeface="ＭＳ Ｐゴシック" pitchFamily="34" charset="-128"/>
              </a:rPr>
              <a:t>    Making a view is more efficient than creating a new list whenever these methods are called.</a:t>
            </a:r>
            <a:endParaRPr lang="en-US" sz="1400" b="1" dirty="0">
              <a:ea typeface="ＭＳ Ｐゴシック" pitchFamily="34" charset="-128"/>
            </a:endParaRPr>
          </a:p>
          <a:p>
            <a:pPr marL="0" indent="0" eaLnBrk="1" hangingPunct="1">
              <a:lnSpc>
                <a:spcPct val="90000"/>
              </a:lnSpc>
              <a:buFontTx/>
              <a:buNone/>
              <a:defRPr/>
            </a:pPr>
            <a:endParaRPr lang="en-US" sz="2000" b="1" dirty="0">
              <a:ea typeface="ＭＳ Ｐゴシック" pitchFamily="34" charset="-128"/>
            </a:endParaRPr>
          </a:p>
          <a:p>
            <a:pPr marL="0" indent="0" eaLnBrk="1" hangingPunct="1">
              <a:lnSpc>
                <a:spcPct val="90000"/>
              </a:lnSpc>
              <a:buFontTx/>
              <a:buNone/>
              <a:defRPr/>
            </a:pPr>
            <a:br>
              <a:rPr lang="en-US" sz="1400" dirty="0">
                <a:ea typeface="ＭＳ Ｐゴシック" pitchFamily="34" charset="-128"/>
              </a:rPr>
            </a:br>
            <a:endParaRPr lang="en-US" sz="1400" dirty="0">
              <a:ea typeface="ＭＳ Ｐゴシック" pitchFamily="34" charset="-128"/>
            </a:endParaRPr>
          </a:p>
          <a:p>
            <a:pPr eaLnBrk="1" hangingPunct="1">
              <a:lnSpc>
                <a:spcPct val="90000"/>
              </a:lnSpc>
              <a:buFontTx/>
              <a:buNone/>
              <a:defRPr/>
            </a:pPr>
            <a:br>
              <a:rPr lang="en-US" sz="1400" b="1" dirty="0">
                <a:ea typeface="ＭＳ Ｐゴシック" pitchFamily="34" charset="-128"/>
              </a:rPr>
            </a:br>
            <a:endParaRPr lang="en-US" sz="1400" b="1" dirty="0">
              <a:ea typeface="ＭＳ Ｐゴシック" pitchFamily="34" charset="-128"/>
            </a:endParaRPr>
          </a:p>
          <a:p>
            <a:pPr eaLnBrk="1" hangingPunct="1">
              <a:lnSpc>
                <a:spcPct val="90000"/>
              </a:lnSpc>
              <a:buFontTx/>
              <a:buNone/>
              <a:defRPr/>
            </a:pPr>
            <a:endParaRPr lang="en-US" sz="2400" dirty="0">
              <a:ea typeface="ＭＳ Ｐゴシック" pitchFamily="34" charset="-128"/>
            </a:endParaRPr>
          </a:p>
        </p:txBody>
      </p:sp>
    </p:spTree>
    <p:extLst>
      <p:ext uri="{BB962C8B-B14F-4D97-AF65-F5344CB8AC3E}">
        <p14:creationId xmlns:p14="http://schemas.microsoft.com/office/powerpoint/2010/main" val="1700389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8">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8">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8">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68">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68">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68">
                                            <p:txEl>
                                              <p:pRg st="10" end="1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268">
                                            <p:txEl>
                                              <p:pRg st="12" end="12"/>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268">
                                            <p:txEl>
                                              <p:pRg st="13" end="1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268">
                                            <p:txEl>
                                              <p:pRg st="14" end="14"/>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268">
                                            <p:txEl>
                                              <p:pRg st="15" end="15"/>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1268">
                                            <p:txEl>
                                              <p:pRg st="16" end="1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a:extLst>
              <a:ext uri="{FF2B5EF4-FFF2-40B4-BE49-F238E27FC236}">
                <a16:creationId xmlns:a16="http://schemas.microsoft.com/office/drawing/2014/main" id="{8D8996B3-22CA-076C-6FA0-E41E0B195808}"/>
              </a:ext>
            </a:extLst>
          </p:cNvPr>
          <p:cNvSpPr>
            <a:spLocks noGrp="1" noChangeArrowheads="1"/>
          </p:cNvSpPr>
          <p:nvPr>
            <p:ph type="title"/>
          </p:nvPr>
        </p:nvSpPr>
        <p:spPr>
          <a:xfrm>
            <a:off x="155448" y="304800"/>
            <a:ext cx="8001000" cy="457200"/>
          </a:xfrm>
        </p:spPr>
        <p:txBody>
          <a:bodyPr/>
          <a:lstStyle/>
          <a:p>
            <a:pPr eaLnBrk="1" hangingPunct="1"/>
            <a:r>
              <a:rPr lang="en-US" altLang="en-US" sz="3600" dirty="0">
                <a:solidFill>
                  <a:srgbClr val="262673"/>
                </a:solidFill>
              </a:rPr>
              <a:t>Get </a:t>
            </a:r>
            <a:r>
              <a:rPr lang="en-US" altLang="en-US" sz="3600" i="1" dirty="0">
                <a:solidFill>
                  <a:srgbClr val="262673"/>
                </a:solidFill>
              </a:rPr>
              <a:t>list</a:t>
            </a:r>
            <a:r>
              <a:rPr lang="en-US" altLang="en-US" sz="3600" dirty="0">
                <a:solidFill>
                  <a:srgbClr val="262673"/>
                </a:solidFill>
              </a:rPr>
              <a:t> from </a:t>
            </a:r>
            <a:r>
              <a:rPr lang="en-US" altLang="en-US" sz="3600" dirty="0" err="1">
                <a:solidFill>
                  <a:srgbClr val="262673"/>
                </a:solidFill>
              </a:rPr>
              <a:t>dict</a:t>
            </a:r>
            <a:r>
              <a:rPr lang="en-US" altLang="en-US" sz="3600" dirty="0">
                <a:solidFill>
                  <a:srgbClr val="262673"/>
                </a:solidFill>
              </a:rPr>
              <a:t> view</a:t>
            </a:r>
          </a:p>
        </p:txBody>
      </p:sp>
      <p:sp>
        <p:nvSpPr>
          <p:cNvPr id="11268" name="Rectangle 3">
            <a:extLst>
              <a:ext uri="{FF2B5EF4-FFF2-40B4-BE49-F238E27FC236}">
                <a16:creationId xmlns:a16="http://schemas.microsoft.com/office/drawing/2014/main" id="{9E302400-0D3E-7BA0-5697-BBE22181D5D5}"/>
              </a:ext>
            </a:extLst>
          </p:cNvPr>
          <p:cNvSpPr>
            <a:spLocks noGrp="1" noChangeArrowheads="1"/>
          </p:cNvSpPr>
          <p:nvPr>
            <p:ph type="body" idx="1"/>
          </p:nvPr>
        </p:nvSpPr>
        <p:spPr>
          <a:xfrm>
            <a:off x="152400" y="1066800"/>
            <a:ext cx="8991600" cy="5410200"/>
          </a:xfrm>
        </p:spPr>
        <p:txBody>
          <a:bodyPr/>
          <a:lstStyle/>
          <a:p>
            <a:pPr marL="342900" lvl="1" indent="-342900" eaLnBrk="1" hangingPunct="1">
              <a:lnSpc>
                <a:spcPct val="90000"/>
              </a:lnSpc>
              <a:defRPr/>
            </a:pPr>
            <a:r>
              <a:rPr lang="en-US" sz="1800" dirty="0">
                <a:ea typeface="ＭＳ Ｐゴシック" pitchFamily="34" charset="-128"/>
              </a:rPr>
              <a:t>To get a list of dictionaries </a:t>
            </a:r>
            <a:r>
              <a:rPr lang="en-US" sz="1800" b="1" dirty="0">
                <a:ea typeface="ＭＳ Ｐゴシック" pitchFamily="34" charset="-128"/>
              </a:rPr>
              <a:t>keys</a:t>
            </a:r>
            <a:r>
              <a:rPr lang="en-US" sz="1800" dirty="0">
                <a:ea typeface="ＭＳ Ｐゴシック" pitchFamily="34" charset="-128"/>
              </a:rPr>
              <a:t>, </a:t>
            </a:r>
            <a:r>
              <a:rPr lang="en-US" sz="1800" b="1" dirty="0">
                <a:ea typeface="ＭＳ Ｐゴシック" pitchFamily="34" charset="-128"/>
              </a:rPr>
              <a:t>values</a:t>
            </a:r>
            <a:r>
              <a:rPr lang="en-US" sz="1800" dirty="0">
                <a:ea typeface="ＭＳ Ｐゴシック" pitchFamily="34" charset="-128"/>
              </a:rPr>
              <a:t>, or </a:t>
            </a:r>
            <a:r>
              <a:rPr lang="en-US" sz="1800" b="1" dirty="0">
                <a:ea typeface="ＭＳ Ｐゴシック" pitchFamily="34" charset="-128"/>
              </a:rPr>
              <a:t>items</a:t>
            </a:r>
            <a:r>
              <a:rPr lang="en-US" sz="1800" dirty="0">
                <a:ea typeface="ＭＳ Ｐゴシック" pitchFamily="34" charset="-128"/>
              </a:rPr>
              <a:t>, </a:t>
            </a:r>
            <a:r>
              <a:rPr lang="en-US" sz="1800" dirty="0">
                <a:highlight>
                  <a:srgbClr val="FFFF00"/>
                </a:highlight>
                <a:ea typeface="ＭＳ Ｐゴシック" pitchFamily="34" charset="-128"/>
              </a:rPr>
              <a:t>cast to list</a:t>
            </a:r>
          </a:p>
          <a:p>
            <a:pPr marL="342900" lvl="1" indent="-342900" eaLnBrk="1" hangingPunct="1">
              <a:lnSpc>
                <a:spcPct val="90000"/>
              </a:lnSpc>
              <a:defRPr/>
            </a:pPr>
            <a:endParaRPr lang="en-US" sz="16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600" dirty="0">
                <a:latin typeface="Courier New" panose="02070309020205020404" pitchFamily="49" charset="0"/>
                <a:ea typeface="ＭＳ Ｐゴシック" pitchFamily="34" charset="-128"/>
                <a:cs typeface="Courier New" panose="02070309020205020404" pitchFamily="49" charset="0"/>
              </a:rPr>
              <a:t>&gt;&gt;&gt; </a:t>
            </a:r>
            <a:r>
              <a:rPr lang="en-US" sz="1600" dirty="0" err="1">
                <a:latin typeface="Courier New" panose="02070309020205020404" pitchFamily="49" charset="0"/>
                <a:ea typeface="ＭＳ Ｐゴシック" pitchFamily="34" charset="-128"/>
                <a:cs typeface="Courier New" panose="02070309020205020404" pitchFamily="49" charset="0"/>
              </a:rPr>
              <a:t>myD</a:t>
            </a:r>
            <a:r>
              <a:rPr lang="en-US" sz="1600" dirty="0">
                <a:latin typeface="Courier New" panose="02070309020205020404" pitchFamily="49" charset="0"/>
                <a:ea typeface="ＭＳ Ｐゴシック" pitchFamily="34" charset="-128"/>
                <a:cs typeface="Courier New" panose="02070309020205020404" pitchFamily="49" charset="0"/>
              </a:rPr>
              <a:t> = {0:'woods', 5:'park', 'foo':'</a:t>
            </a:r>
            <a:r>
              <a:rPr lang="en-US" sz="1600" dirty="0" err="1">
                <a:latin typeface="Courier New" panose="02070309020205020404" pitchFamily="49" charset="0"/>
                <a:ea typeface="ＭＳ Ｐゴシック" pitchFamily="34" charset="-128"/>
                <a:cs typeface="Courier New" panose="02070309020205020404" pitchFamily="49" charset="0"/>
              </a:rPr>
              <a:t>orch</a:t>
            </a:r>
            <a:r>
              <a:rPr lang="en-US" sz="1600" dirty="0">
                <a:latin typeface="Courier New" panose="02070309020205020404" pitchFamily="49" charset="0"/>
                <a:ea typeface="ＭＳ Ｐゴシック" pitchFamily="34" charset="-128"/>
                <a:cs typeface="Courier New" panose="02070309020205020404" pitchFamily="49" charset="0"/>
              </a:rPr>
              <a:t>'}</a:t>
            </a:r>
          </a:p>
          <a:p>
            <a:pPr marL="342900" lvl="1" indent="-342900" eaLnBrk="1" hangingPunct="1">
              <a:lnSpc>
                <a:spcPct val="90000"/>
              </a:lnSpc>
              <a:defRPr/>
            </a:pPr>
            <a:r>
              <a:rPr lang="en-US" sz="1600" dirty="0">
                <a:latin typeface="Courier New" panose="02070309020205020404" pitchFamily="49" charset="0"/>
                <a:ea typeface="ＭＳ Ｐゴシック" pitchFamily="34" charset="-128"/>
                <a:cs typeface="Courier New" panose="02070309020205020404" pitchFamily="49" charset="0"/>
              </a:rPr>
              <a:t>&gt;&gt;&gt; </a:t>
            </a:r>
            <a:r>
              <a:rPr lang="en-US" sz="1600" dirty="0" err="1">
                <a:latin typeface="Courier New" panose="02070309020205020404" pitchFamily="49" charset="0"/>
                <a:ea typeface="ＭＳ Ｐゴシック" pitchFamily="34" charset="-128"/>
                <a:cs typeface="Courier New" panose="02070309020205020404" pitchFamily="49" charset="0"/>
              </a:rPr>
              <a:t>myD.keys</a:t>
            </a:r>
            <a:r>
              <a:rPr lang="en-US" sz="1600" dirty="0">
                <a:latin typeface="Courier New" panose="02070309020205020404" pitchFamily="49" charset="0"/>
                <a:ea typeface="ＭＳ Ｐゴシック" pitchFamily="34" charset="-128"/>
                <a:cs typeface="Courier New" panose="02070309020205020404" pitchFamily="49" charset="0"/>
              </a:rPr>
              <a:t>() # </a:t>
            </a:r>
            <a:r>
              <a:rPr lang="en-US" sz="1600" b="1" dirty="0">
                <a:ea typeface="ＭＳ Ｐゴシック" pitchFamily="34" charset="-128"/>
              </a:rPr>
              <a:t>keys()</a:t>
            </a:r>
            <a:r>
              <a:rPr lang="en-US" sz="1600" dirty="0">
                <a:ea typeface="ＭＳ Ｐゴシック" pitchFamily="34" charset="-128"/>
              </a:rPr>
              <a:t> returns a view of the keys in the dictionary.</a:t>
            </a:r>
            <a:endParaRPr lang="en-US" sz="16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600" dirty="0" err="1">
                <a:latin typeface="Courier New" panose="02070309020205020404" pitchFamily="49" charset="0"/>
                <a:ea typeface="ＭＳ Ｐゴシック" pitchFamily="34" charset="-128"/>
                <a:cs typeface="Courier New" panose="02070309020205020404" pitchFamily="49" charset="0"/>
              </a:rPr>
              <a:t>dict_keys</a:t>
            </a:r>
            <a:r>
              <a:rPr lang="en-US" sz="1600" dirty="0">
                <a:latin typeface="Courier New" panose="02070309020205020404" pitchFamily="49" charset="0"/>
                <a:ea typeface="ＭＳ Ｐゴシック" pitchFamily="34" charset="-128"/>
                <a:cs typeface="Courier New" panose="02070309020205020404" pitchFamily="49" charset="0"/>
              </a:rPr>
              <a:t>([0, 5, 'foo'])</a:t>
            </a:r>
          </a:p>
          <a:p>
            <a:pPr marL="342900" lvl="1" indent="-342900" eaLnBrk="1" hangingPunct="1">
              <a:lnSpc>
                <a:spcPct val="90000"/>
              </a:lnSpc>
              <a:defRPr/>
            </a:pPr>
            <a:endParaRPr lang="en-US" sz="16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600" dirty="0">
                <a:latin typeface="Courier New" panose="02070309020205020404" pitchFamily="49" charset="0"/>
                <a:ea typeface="ＭＳ Ｐゴシック" pitchFamily="34" charset="-128"/>
                <a:cs typeface="Courier New" panose="02070309020205020404" pitchFamily="49" charset="0"/>
              </a:rPr>
              <a:t>&gt;&gt;&gt; </a:t>
            </a:r>
            <a:r>
              <a:rPr lang="en-US" sz="1600" dirty="0">
                <a:highlight>
                  <a:srgbClr val="FFFF00"/>
                </a:highlight>
                <a:latin typeface="Courier New" panose="02070309020205020404" pitchFamily="49" charset="0"/>
                <a:ea typeface="ＭＳ Ｐゴシック" pitchFamily="34" charset="-128"/>
                <a:cs typeface="Courier New" panose="02070309020205020404" pitchFamily="49" charset="0"/>
              </a:rPr>
              <a:t>list(</a:t>
            </a:r>
            <a:r>
              <a:rPr lang="en-US" sz="1600" dirty="0" err="1">
                <a:latin typeface="Courier New" panose="02070309020205020404" pitchFamily="49" charset="0"/>
                <a:ea typeface="ＭＳ Ｐゴシック" pitchFamily="34" charset="-128"/>
                <a:cs typeface="Courier New" panose="02070309020205020404" pitchFamily="49" charset="0"/>
              </a:rPr>
              <a:t>myD.keys</a:t>
            </a:r>
            <a:r>
              <a:rPr lang="en-US" sz="1600" dirty="0">
                <a:latin typeface="Courier New" panose="02070309020205020404" pitchFamily="49" charset="0"/>
                <a:ea typeface="ＭＳ Ｐゴシック" pitchFamily="34" charset="-128"/>
                <a:cs typeface="Courier New" panose="02070309020205020404" pitchFamily="49" charset="0"/>
              </a:rPr>
              <a:t>()</a:t>
            </a:r>
            <a:r>
              <a:rPr lang="en-US" sz="1600" dirty="0">
                <a:highlight>
                  <a:srgbClr val="FFFF00"/>
                </a:highlight>
                <a:latin typeface="Courier New" panose="02070309020205020404" pitchFamily="49" charset="0"/>
                <a:ea typeface="ＭＳ Ｐゴシック" pitchFamily="34" charset="-128"/>
                <a:cs typeface="Courier New" panose="02070309020205020404" pitchFamily="49" charset="0"/>
              </a:rPr>
              <a:t>)</a:t>
            </a:r>
            <a:r>
              <a:rPr lang="en-US" sz="1600" dirty="0">
                <a:latin typeface="Courier New" panose="02070309020205020404" pitchFamily="49" charset="0"/>
                <a:ea typeface="ＭＳ Ｐゴシック" pitchFamily="34" charset="-128"/>
                <a:cs typeface="Courier New" panose="02070309020205020404" pitchFamily="49" charset="0"/>
              </a:rPr>
              <a:t> # Returns a </a:t>
            </a:r>
            <a:r>
              <a:rPr lang="en-US" sz="1600" i="1" dirty="0">
                <a:latin typeface="Courier New" panose="02070309020205020404" pitchFamily="49" charset="0"/>
                <a:ea typeface="ＭＳ Ｐゴシック" pitchFamily="34" charset="-128"/>
                <a:cs typeface="Courier New" panose="02070309020205020404" pitchFamily="49" charset="0"/>
              </a:rPr>
              <a:t>list</a:t>
            </a:r>
            <a:r>
              <a:rPr lang="en-US" sz="1600" dirty="0">
                <a:latin typeface="Courier New" panose="02070309020205020404" pitchFamily="49" charset="0"/>
                <a:ea typeface="ＭＳ Ｐゴシック" pitchFamily="34" charset="-128"/>
                <a:cs typeface="Courier New" panose="02070309020205020404" pitchFamily="49" charset="0"/>
              </a:rPr>
              <a:t> of keys.</a:t>
            </a:r>
          </a:p>
          <a:p>
            <a:pPr marL="342900" lvl="1" indent="-342900" eaLnBrk="1" hangingPunct="1">
              <a:lnSpc>
                <a:spcPct val="90000"/>
              </a:lnSpc>
              <a:defRPr/>
            </a:pPr>
            <a:r>
              <a:rPr lang="en-US" sz="1600" dirty="0">
                <a:latin typeface="Courier New" panose="02070309020205020404" pitchFamily="49" charset="0"/>
                <a:ea typeface="ＭＳ Ｐゴシック" pitchFamily="34" charset="-128"/>
                <a:cs typeface="Courier New" panose="02070309020205020404" pitchFamily="49" charset="0"/>
              </a:rPr>
              <a:t>[0, 5, 'foo']</a:t>
            </a:r>
          </a:p>
          <a:p>
            <a:pPr marL="342900" lvl="1" indent="-342900" eaLnBrk="1" hangingPunct="1">
              <a:lnSpc>
                <a:spcPct val="90000"/>
              </a:lnSpc>
              <a:defRPr/>
            </a:pPr>
            <a:endParaRPr lang="en-US" sz="16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600" dirty="0">
                <a:latin typeface="Courier New" panose="02070309020205020404" pitchFamily="49" charset="0"/>
                <a:ea typeface="ＭＳ Ｐゴシック" pitchFamily="34" charset="-128"/>
                <a:cs typeface="Courier New" panose="02070309020205020404" pitchFamily="49" charset="0"/>
              </a:rPr>
              <a:t>&gt;&gt;&gt; list(</a:t>
            </a:r>
            <a:r>
              <a:rPr lang="en-US" sz="1600" dirty="0" err="1">
                <a:latin typeface="Courier New" panose="02070309020205020404" pitchFamily="49" charset="0"/>
                <a:ea typeface="ＭＳ Ｐゴシック" pitchFamily="34" charset="-128"/>
                <a:cs typeface="Courier New" panose="02070309020205020404" pitchFamily="49" charset="0"/>
              </a:rPr>
              <a:t>myD.values</a:t>
            </a:r>
            <a:r>
              <a:rPr lang="en-US" sz="1600" dirty="0">
                <a:latin typeface="Courier New" panose="02070309020205020404" pitchFamily="49" charset="0"/>
                <a:ea typeface="ＭＳ Ｐゴシック" pitchFamily="34" charset="-128"/>
                <a:cs typeface="Courier New" panose="02070309020205020404" pitchFamily="49" charset="0"/>
              </a:rPr>
              <a:t>()) # Returns a </a:t>
            </a:r>
            <a:r>
              <a:rPr lang="en-US" sz="1600" i="1" dirty="0">
                <a:latin typeface="Courier New" panose="02070309020205020404" pitchFamily="49" charset="0"/>
                <a:ea typeface="ＭＳ Ｐゴシック" pitchFamily="34" charset="-128"/>
                <a:cs typeface="Courier New" panose="02070309020205020404" pitchFamily="49" charset="0"/>
              </a:rPr>
              <a:t>list</a:t>
            </a:r>
            <a:r>
              <a:rPr lang="en-US" sz="1600" dirty="0">
                <a:latin typeface="Courier New" panose="02070309020205020404" pitchFamily="49" charset="0"/>
                <a:ea typeface="ＭＳ Ｐゴシック" pitchFamily="34" charset="-128"/>
                <a:cs typeface="Courier New" panose="02070309020205020404" pitchFamily="49" charset="0"/>
              </a:rPr>
              <a:t> of values.</a:t>
            </a:r>
          </a:p>
          <a:p>
            <a:pPr marL="342900" lvl="1" indent="-342900" eaLnBrk="1" hangingPunct="1">
              <a:lnSpc>
                <a:spcPct val="90000"/>
              </a:lnSpc>
              <a:defRPr/>
            </a:pPr>
            <a:r>
              <a:rPr lang="en-US" sz="1600" dirty="0">
                <a:latin typeface="Courier New" panose="02070309020205020404" pitchFamily="49" charset="0"/>
                <a:ea typeface="ＭＳ Ｐゴシック" pitchFamily="34" charset="-128"/>
                <a:cs typeface="Courier New" panose="02070309020205020404" pitchFamily="49" charset="0"/>
              </a:rPr>
              <a:t>['woods', 'park', '</a:t>
            </a:r>
            <a:r>
              <a:rPr lang="en-US" sz="1600" dirty="0" err="1">
                <a:latin typeface="Courier New" panose="02070309020205020404" pitchFamily="49" charset="0"/>
                <a:ea typeface="ＭＳ Ｐゴシック" pitchFamily="34" charset="-128"/>
                <a:cs typeface="Courier New" panose="02070309020205020404" pitchFamily="49" charset="0"/>
              </a:rPr>
              <a:t>orch</a:t>
            </a:r>
            <a:r>
              <a:rPr lang="en-US" sz="1600" dirty="0">
                <a:latin typeface="Courier New" panose="02070309020205020404" pitchFamily="49" charset="0"/>
                <a:ea typeface="ＭＳ Ｐゴシック" pitchFamily="34" charset="-128"/>
                <a:cs typeface="Courier New" panose="02070309020205020404" pitchFamily="49" charset="0"/>
              </a:rPr>
              <a:t>']</a:t>
            </a:r>
          </a:p>
          <a:p>
            <a:pPr marL="342900" lvl="1" indent="-342900" eaLnBrk="1" hangingPunct="1">
              <a:lnSpc>
                <a:spcPct val="90000"/>
              </a:lnSpc>
              <a:defRPr/>
            </a:pPr>
            <a:endParaRPr lang="en-US" sz="1600" dirty="0">
              <a:latin typeface="Courier New" panose="02070309020205020404" pitchFamily="49" charset="0"/>
              <a:ea typeface="ＭＳ Ｐゴシック" pitchFamily="34" charset="-128"/>
              <a:cs typeface="Courier New" panose="02070309020205020404" pitchFamily="49" charset="0"/>
            </a:endParaRPr>
          </a:p>
          <a:p>
            <a:pPr marL="342900" lvl="1" indent="-342900" eaLnBrk="1" hangingPunct="1">
              <a:lnSpc>
                <a:spcPct val="90000"/>
              </a:lnSpc>
              <a:defRPr/>
            </a:pPr>
            <a:r>
              <a:rPr lang="en-US" sz="1600" dirty="0">
                <a:latin typeface="Courier New" panose="02070309020205020404" pitchFamily="49" charset="0"/>
                <a:ea typeface="ＭＳ Ｐゴシック" pitchFamily="34" charset="-128"/>
                <a:cs typeface="Courier New" panose="02070309020205020404" pitchFamily="49" charset="0"/>
              </a:rPr>
              <a:t>&gt;&gt;&gt; list(</a:t>
            </a:r>
            <a:r>
              <a:rPr lang="en-US" sz="1600" dirty="0" err="1">
                <a:latin typeface="Courier New" panose="02070309020205020404" pitchFamily="49" charset="0"/>
                <a:ea typeface="ＭＳ Ｐゴシック" pitchFamily="34" charset="-128"/>
                <a:cs typeface="Courier New" panose="02070309020205020404" pitchFamily="49" charset="0"/>
              </a:rPr>
              <a:t>myD.items</a:t>
            </a:r>
            <a:r>
              <a:rPr lang="en-US" sz="1600" dirty="0">
                <a:latin typeface="Courier New" panose="02070309020205020404" pitchFamily="49" charset="0"/>
                <a:ea typeface="ＭＳ Ｐゴシック" pitchFamily="34" charset="-128"/>
                <a:cs typeface="Courier New" panose="02070309020205020404" pitchFamily="49" charset="0"/>
              </a:rPr>
              <a:t>())# Returns a </a:t>
            </a:r>
            <a:r>
              <a:rPr lang="en-US" sz="1600" i="1" dirty="0">
                <a:latin typeface="Courier New" panose="02070309020205020404" pitchFamily="49" charset="0"/>
                <a:ea typeface="ＭＳ Ｐゴシック" pitchFamily="34" charset="-128"/>
                <a:cs typeface="Courier New" panose="02070309020205020404" pitchFamily="49" charset="0"/>
              </a:rPr>
              <a:t>list</a:t>
            </a:r>
            <a:r>
              <a:rPr lang="en-US" sz="1600" dirty="0">
                <a:latin typeface="Courier New" panose="02070309020205020404" pitchFamily="49" charset="0"/>
                <a:ea typeface="ＭＳ Ｐゴシック" pitchFamily="34" charset="-128"/>
                <a:cs typeface="Courier New" panose="02070309020205020404" pitchFamily="49" charset="0"/>
              </a:rPr>
              <a:t> of items as </a:t>
            </a:r>
            <a:r>
              <a:rPr lang="en-US" sz="1600" dirty="0">
                <a:highlight>
                  <a:srgbClr val="FFFF00"/>
                </a:highlight>
                <a:latin typeface="Courier New" panose="02070309020205020404" pitchFamily="49" charset="0"/>
                <a:ea typeface="ＭＳ Ｐゴシック" pitchFamily="34" charset="-128"/>
                <a:cs typeface="Courier New" panose="02070309020205020404" pitchFamily="49" charset="0"/>
              </a:rPr>
              <a:t>key-value tuples</a:t>
            </a:r>
            <a:r>
              <a:rPr lang="en-US" sz="1600" dirty="0">
                <a:latin typeface="Courier New" panose="02070309020205020404" pitchFamily="49" charset="0"/>
                <a:ea typeface="ＭＳ Ｐゴシック" pitchFamily="34" charset="-128"/>
                <a:cs typeface="Courier New" panose="02070309020205020404" pitchFamily="49" charset="0"/>
              </a:rPr>
              <a:t>.</a:t>
            </a:r>
          </a:p>
          <a:p>
            <a:pPr marL="342900" lvl="1" indent="-342900" eaLnBrk="1" hangingPunct="1">
              <a:lnSpc>
                <a:spcPct val="90000"/>
              </a:lnSpc>
              <a:defRPr/>
            </a:pPr>
            <a:r>
              <a:rPr lang="en-US" sz="1600" dirty="0">
                <a:latin typeface="Courier New" panose="02070309020205020404" pitchFamily="49" charset="0"/>
                <a:ea typeface="ＭＳ Ｐゴシック" pitchFamily="34" charset="-128"/>
                <a:cs typeface="Courier New" panose="02070309020205020404" pitchFamily="49" charset="0"/>
              </a:rPr>
              <a:t>[(0, 'woods'), (5, 'park'), ('foo', '</a:t>
            </a:r>
            <a:r>
              <a:rPr lang="en-US" sz="1600" dirty="0" err="1">
                <a:latin typeface="Courier New" panose="02070309020205020404" pitchFamily="49" charset="0"/>
                <a:ea typeface="ＭＳ Ｐゴシック" pitchFamily="34" charset="-128"/>
                <a:cs typeface="Courier New" panose="02070309020205020404" pitchFamily="49" charset="0"/>
              </a:rPr>
              <a:t>orch</a:t>
            </a:r>
            <a:r>
              <a:rPr lang="en-US" sz="1600" dirty="0">
                <a:latin typeface="Courier New" panose="02070309020205020404" pitchFamily="49" charset="0"/>
                <a:ea typeface="ＭＳ Ｐゴシック" pitchFamily="34" charset="-128"/>
                <a:cs typeface="Courier New" panose="02070309020205020404" pitchFamily="49" charset="0"/>
              </a:rPr>
              <a:t>')]</a:t>
            </a:r>
            <a:endParaRPr lang="en-US" sz="2400" dirty="0">
              <a:ea typeface="ＭＳ Ｐゴシック" pitchFamily="34" charset="-128"/>
            </a:endParaRPr>
          </a:p>
          <a:p>
            <a:pPr eaLnBrk="1" hangingPunct="1">
              <a:lnSpc>
                <a:spcPct val="90000"/>
              </a:lnSpc>
              <a:buNone/>
              <a:defRPr/>
            </a:pPr>
            <a:endParaRPr lang="en-US" sz="1600" dirty="0">
              <a:ea typeface="ＭＳ Ｐゴシック" pitchFamily="34" charset="-128"/>
            </a:endParaRPr>
          </a:p>
          <a:p>
            <a:pPr marL="0" indent="0" eaLnBrk="1" hangingPunct="1">
              <a:lnSpc>
                <a:spcPct val="90000"/>
              </a:lnSpc>
              <a:buFontTx/>
              <a:buNone/>
              <a:defRPr/>
            </a:pPr>
            <a:br>
              <a:rPr lang="en-US" sz="1400" dirty="0">
                <a:ea typeface="ＭＳ Ｐゴシック" pitchFamily="34" charset="-128"/>
              </a:rPr>
            </a:br>
            <a:endParaRPr lang="en-US" sz="1400" dirty="0">
              <a:ea typeface="ＭＳ Ｐゴシック" pitchFamily="34" charset="-128"/>
            </a:endParaRPr>
          </a:p>
          <a:p>
            <a:pPr eaLnBrk="1" hangingPunct="1">
              <a:lnSpc>
                <a:spcPct val="90000"/>
              </a:lnSpc>
              <a:buFontTx/>
              <a:buNone/>
              <a:defRPr/>
            </a:pPr>
            <a:br>
              <a:rPr lang="en-US" sz="1400" b="1" dirty="0">
                <a:ea typeface="ＭＳ Ｐゴシック" pitchFamily="34" charset="-128"/>
              </a:rPr>
            </a:br>
            <a:endParaRPr lang="en-US" sz="1400" b="1" dirty="0">
              <a:ea typeface="ＭＳ Ｐゴシック" pitchFamily="34" charset="-128"/>
            </a:endParaRPr>
          </a:p>
          <a:p>
            <a:pPr eaLnBrk="1" hangingPunct="1">
              <a:lnSpc>
                <a:spcPct val="90000"/>
              </a:lnSpc>
              <a:buFontTx/>
              <a:buNone/>
              <a:defRPr/>
            </a:pPr>
            <a:endParaRPr lang="en-US" sz="2400" dirty="0">
              <a:ea typeface="ＭＳ Ｐゴシック" pitchFamily="34" charset="-128"/>
            </a:endParaRPr>
          </a:p>
        </p:txBody>
      </p:sp>
    </p:spTree>
    <p:extLst>
      <p:ext uri="{BB962C8B-B14F-4D97-AF65-F5344CB8AC3E}">
        <p14:creationId xmlns:p14="http://schemas.microsoft.com/office/powerpoint/2010/main" val="144833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68">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268">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68">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268">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68">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68">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close-up of a book&#10;&#10;Description automatically generated">
            <a:extLst>
              <a:ext uri="{FF2B5EF4-FFF2-40B4-BE49-F238E27FC236}">
                <a16:creationId xmlns:a16="http://schemas.microsoft.com/office/drawing/2014/main" id="{E27C3197-A017-8C11-6814-714CB5BC7199}"/>
              </a:ext>
            </a:extLst>
          </p:cNvPr>
          <p:cNvPicPr>
            <a:picLocks noChangeAspect="1"/>
          </p:cNvPicPr>
          <p:nvPr/>
        </p:nvPicPr>
        <p:blipFill rotWithShape="1">
          <a:blip r:embed="rId2">
            <a:extLst>
              <a:ext uri="{28A0092B-C50C-407E-A947-70E740481C1C}">
                <a14:useLocalDpi xmlns:a14="http://schemas.microsoft.com/office/drawing/2010/main" val="0"/>
              </a:ext>
            </a:extLst>
          </a:blip>
          <a:srcRect l="11258" t="355" r="18344" b="13056"/>
          <a:stretch/>
        </p:blipFill>
        <p:spPr>
          <a:xfrm rot="10800000">
            <a:off x="5346407" y="609599"/>
            <a:ext cx="3809997" cy="6248400"/>
          </a:xfrm>
          <a:prstGeom prst="rect">
            <a:avLst/>
          </a:prstGeom>
          <a:effectLst>
            <a:softEdge rad="977900"/>
          </a:effectLst>
        </p:spPr>
      </p:pic>
      <p:sp>
        <p:nvSpPr>
          <p:cNvPr id="9" name="Rectangle 8">
            <a:extLst>
              <a:ext uri="{FF2B5EF4-FFF2-40B4-BE49-F238E27FC236}">
                <a16:creationId xmlns:a16="http://schemas.microsoft.com/office/drawing/2014/main" id="{43411DEC-5B11-157B-644A-3732FCEE9D94}"/>
              </a:ext>
            </a:extLst>
          </p:cNvPr>
          <p:cNvSpPr/>
          <p:nvPr/>
        </p:nvSpPr>
        <p:spPr bwMode="auto">
          <a:xfrm>
            <a:off x="152400" y="533400"/>
            <a:ext cx="8991600" cy="6248400"/>
          </a:xfrm>
          <a:prstGeom prst="rect">
            <a:avLst/>
          </a:prstGeom>
          <a:gradFill flip="none" rotWithShape="1">
            <a:gsLst>
              <a:gs pos="0">
                <a:srgbClr val="F5F5F6">
                  <a:alpha val="0"/>
                </a:srgbClr>
              </a:gs>
              <a:gs pos="100000">
                <a:srgbClr val="F5F5F6"/>
              </a:gs>
            </a:gsLst>
            <a:lin ang="8100000" scaled="1"/>
            <a:tileRect/>
          </a:gra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 name="Title 1">
            <a:extLst>
              <a:ext uri="{FF2B5EF4-FFF2-40B4-BE49-F238E27FC236}">
                <a16:creationId xmlns:a16="http://schemas.microsoft.com/office/drawing/2014/main" id="{89F8125F-AB82-2274-95CF-9D1F60C00F22}"/>
              </a:ext>
            </a:extLst>
          </p:cNvPr>
          <p:cNvSpPr>
            <a:spLocks noGrp="1"/>
          </p:cNvSpPr>
          <p:nvPr>
            <p:ph type="title"/>
          </p:nvPr>
        </p:nvSpPr>
        <p:spPr/>
        <p:txBody>
          <a:bodyPr/>
          <a:lstStyle/>
          <a:p>
            <a:r>
              <a:rPr lang="en-US" dirty="0"/>
              <a:t>Iterating over keys or values</a:t>
            </a:r>
          </a:p>
        </p:txBody>
      </p:sp>
      <p:sp>
        <p:nvSpPr>
          <p:cNvPr id="3" name="Content Placeholder 2">
            <a:extLst>
              <a:ext uri="{FF2B5EF4-FFF2-40B4-BE49-F238E27FC236}">
                <a16:creationId xmlns:a16="http://schemas.microsoft.com/office/drawing/2014/main" id="{A9DEF793-91A3-22FA-45C5-F1E7B0490995}"/>
              </a:ext>
            </a:extLst>
          </p:cNvPr>
          <p:cNvSpPr>
            <a:spLocks noGrp="1"/>
          </p:cNvSpPr>
          <p:nvPr>
            <p:ph idx="1"/>
          </p:nvPr>
        </p:nvSpPr>
        <p:spPr/>
        <p:txBody>
          <a:bodyPr/>
          <a:lstStyle/>
          <a:p>
            <a:pPr marL="0" indent="0">
              <a:buNone/>
            </a:pPr>
            <a:r>
              <a:rPr lang="en-US" sz="1800" dirty="0">
                <a:ea typeface="ＭＳ Ｐゴシック" pitchFamily="34" charset="-128"/>
              </a:rPr>
              <a:t>If you loop over the dictionary, it returns the keys. </a:t>
            </a:r>
          </a:p>
          <a:p>
            <a:pPr marL="0" indent="0">
              <a:buNone/>
            </a:pPr>
            <a:r>
              <a:rPr lang="en-US" sz="1800" dirty="0">
                <a:latin typeface="Courier New" panose="02070309020205020404" pitchFamily="49" charset="0"/>
                <a:ea typeface="ＭＳ Ｐゴシック" pitchFamily="34" charset="-128"/>
                <a:cs typeface="Courier New" panose="02070309020205020404" pitchFamily="49" charset="0"/>
              </a:rPr>
              <a:t>&gt;&gt;&gt; </a:t>
            </a:r>
            <a:r>
              <a:rPr lang="en-US" sz="1800" dirty="0" err="1">
                <a:latin typeface="Courier New" panose="02070309020205020404" pitchFamily="49" charset="0"/>
                <a:ea typeface="ＭＳ Ｐゴシック" pitchFamily="34" charset="-128"/>
                <a:cs typeface="Courier New" panose="02070309020205020404" pitchFamily="49" charset="0"/>
              </a:rPr>
              <a:t>myD</a:t>
            </a:r>
            <a:r>
              <a:rPr lang="en-US" sz="1800" dirty="0">
                <a:latin typeface="Courier New" panose="02070309020205020404" pitchFamily="49" charset="0"/>
                <a:ea typeface="ＭＳ Ｐゴシック" pitchFamily="34" charset="-128"/>
                <a:cs typeface="Courier New" panose="02070309020205020404" pitchFamily="49" charset="0"/>
              </a:rPr>
              <a:t> = {'</a:t>
            </a:r>
            <a:r>
              <a:rPr lang="en-US" sz="1800" dirty="0" err="1">
                <a:latin typeface="Courier New" panose="02070309020205020404" pitchFamily="49" charset="0"/>
                <a:ea typeface="ＭＳ Ｐゴシック" pitchFamily="34" charset="-128"/>
                <a:cs typeface="Courier New" panose="02070309020205020404" pitchFamily="49" charset="0"/>
              </a:rPr>
              <a:t>a':'do</a:t>
            </a: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err="1">
                <a:latin typeface="Courier New" panose="02070309020205020404" pitchFamily="49" charset="0"/>
                <a:ea typeface="ＭＳ Ｐゴシック" pitchFamily="34" charset="-128"/>
                <a:cs typeface="Courier New" panose="02070309020205020404" pitchFamily="49" charset="0"/>
              </a:rPr>
              <a:t>b':'re</a:t>
            </a: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err="1">
                <a:latin typeface="Courier New" panose="02070309020205020404" pitchFamily="49" charset="0"/>
                <a:ea typeface="ＭＳ Ｐゴシック" pitchFamily="34" charset="-128"/>
                <a:cs typeface="Courier New" panose="02070309020205020404" pitchFamily="49" charset="0"/>
              </a:rPr>
              <a:t>c':'mi</a:t>
            </a:r>
            <a:r>
              <a:rPr lang="en-US" sz="1800" dirty="0">
                <a:latin typeface="Courier New" panose="02070309020205020404" pitchFamily="49" charset="0"/>
                <a:ea typeface="ＭＳ Ｐゴシック" pitchFamily="34" charset="-128"/>
                <a:cs typeface="Courier New" panose="02070309020205020404" pitchFamily="49" charset="0"/>
              </a:rPr>
              <a:t>'}</a:t>
            </a:r>
          </a:p>
          <a:p>
            <a:pPr marL="0" indent="0">
              <a:buNone/>
            </a:pPr>
            <a:r>
              <a:rPr lang="en-US" sz="1800" dirty="0">
                <a:latin typeface="Courier New" panose="02070309020205020404" pitchFamily="49" charset="0"/>
                <a:ea typeface="ＭＳ Ｐゴシック" pitchFamily="34" charset="-128"/>
                <a:cs typeface="Courier New" panose="02070309020205020404" pitchFamily="49" charset="0"/>
              </a:rPr>
              <a:t>&gt;&gt;&gt; for key in </a:t>
            </a:r>
            <a:r>
              <a:rPr lang="en-US" sz="1800" dirty="0" err="1">
                <a:latin typeface="Courier New" panose="02070309020205020404" pitchFamily="49" charset="0"/>
                <a:ea typeface="ＭＳ Ｐゴシック" pitchFamily="34" charset="-128"/>
                <a:cs typeface="Courier New" panose="02070309020205020404" pitchFamily="49" charset="0"/>
              </a:rPr>
              <a:t>myD</a:t>
            </a:r>
            <a:r>
              <a:rPr lang="en-US" sz="1800" dirty="0">
                <a:latin typeface="Courier New" panose="02070309020205020404" pitchFamily="49" charset="0"/>
                <a:ea typeface="ＭＳ Ｐゴシック" pitchFamily="34" charset="-128"/>
                <a:cs typeface="Courier New" panose="02070309020205020404" pitchFamily="49" charset="0"/>
              </a:rPr>
              <a:t>:</a:t>
            </a:r>
          </a:p>
          <a:p>
            <a:pPr marL="0" indent="0">
              <a:buNone/>
            </a:pPr>
            <a:r>
              <a:rPr lang="en-US" sz="1800" dirty="0">
                <a:latin typeface="Courier New" panose="02070309020205020404" pitchFamily="49" charset="0"/>
                <a:ea typeface="ＭＳ Ｐゴシック" pitchFamily="34" charset="-128"/>
                <a:cs typeface="Courier New" panose="02070309020205020404" pitchFamily="49" charset="0"/>
              </a:rPr>
              <a:t>... 	print(key)</a:t>
            </a:r>
          </a:p>
          <a:p>
            <a:pPr marL="0" indent="0">
              <a:buNone/>
            </a:pPr>
            <a:r>
              <a:rPr lang="en-US" sz="1800" dirty="0">
                <a:latin typeface="Courier New" panose="02070309020205020404" pitchFamily="49" charset="0"/>
                <a:ea typeface="ＭＳ Ｐゴシック" pitchFamily="34" charset="-128"/>
                <a:cs typeface="Courier New" panose="02070309020205020404" pitchFamily="49" charset="0"/>
              </a:rPr>
              <a:t>... 	</a:t>
            </a:r>
          </a:p>
          <a:p>
            <a:pPr marL="0" indent="0">
              <a:buNone/>
            </a:pPr>
            <a:r>
              <a:rPr lang="en-US" sz="1800" dirty="0">
                <a:latin typeface="Courier New" panose="02070309020205020404" pitchFamily="49" charset="0"/>
                <a:ea typeface="ＭＳ Ｐゴシック" pitchFamily="34" charset="-128"/>
                <a:cs typeface="Courier New" panose="02070309020205020404" pitchFamily="49" charset="0"/>
              </a:rPr>
              <a:t>a</a:t>
            </a:r>
          </a:p>
          <a:p>
            <a:pPr marL="0" indent="0">
              <a:buNone/>
            </a:pPr>
            <a:r>
              <a:rPr lang="en-US" sz="1800" dirty="0">
                <a:latin typeface="Courier New" panose="02070309020205020404" pitchFamily="49" charset="0"/>
                <a:ea typeface="ＭＳ Ｐゴシック" pitchFamily="34" charset="-128"/>
                <a:cs typeface="Courier New" panose="02070309020205020404" pitchFamily="49" charset="0"/>
              </a:rPr>
              <a:t>b</a:t>
            </a:r>
          </a:p>
          <a:p>
            <a:pPr marL="0" indent="0">
              <a:buNone/>
            </a:pPr>
            <a:r>
              <a:rPr lang="en-US" sz="1800" dirty="0">
                <a:latin typeface="Courier New" panose="02070309020205020404" pitchFamily="49" charset="0"/>
                <a:ea typeface="ＭＳ Ｐゴシック" pitchFamily="34" charset="-128"/>
                <a:cs typeface="Courier New" panose="02070309020205020404" pitchFamily="49" charset="0"/>
              </a:rPr>
              <a:t>c</a:t>
            </a:r>
          </a:p>
          <a:p>
            <a:pPr marL="0" indent="0">
              <a:buNone/>
            </a:pPr>
            <a:endParaRPr lang="en-US" sz="1800" dirty="0">
              <a:ea typeface="ＭＳ Ｐゴシック" pitchFamily="34" charset="-128"/>
            </a:endParaRPr>
          </a:p>
          <a:p>
            <a:pPr marL="0" indent="0">
              <a:buNone/>
            </a:pPr>
            <a:r>
              <a:rPr lang="en-US" sz="1800" dirty="0">
                <a:ea typeface="ＭＳ Ｐゴシック" pitchFamily="34" charset="-128"/>
              </a:rPr>
              <a:t>To loop over the values, use the values method. </a:t>
            </a:r>
          </a:p>
          <a:p>
            <a:pPr marL="0" indent="0">
              <a:buNone/>
            </a:pPr>
            <a:r>
              <a:rPr lang="en-US" sz="1800" dirty="0">
                <a:latin typeface="Courier New" panose="02070309020205020404" pitchFamily="49" charset="0"/>
                <a:ea typeface="ＭＳ Ｐゴシック" pitchFamily="34" charset="-128"/>
                <a:cs typeface="Courier New" panose="02070309020205020404" pitchFamily="49" charset="0"/>
              </a:rPr>
              <a:t>&gt;&gt;&gt; for value in </a:t>
            </a:r>
            <a:r>
              <a:rPr lang="en-US" sz="1800" dirty="0" err="1">
                <a:highlight>
                  <a:srgbClr val="FFFF00"/>
                </a:highlight>
                <a:latin typeface="Courier New" panose="02070309020205020404" pitchFamily="49" charset="0"/>
                <a:ea typeface="ＭＳ Ｐゴシック" pitchFamily="34" charset="-128"/>
                <a:cs typeface="Courier New" panose="02070309020205020404" pitchFamily="49" charset="0"/>
              </a:rPr>
              <a:t>myD.values</a:t>
            </a:r>
            <a:r>
              <a:rPr lang="en-US" sz="1800" dirty="0">
                <a:highlight>
                  <a:srgbClr val="FFFF00"/>
                </a:highlight>
                <a:latin typeface="Courier New" panose="02070309020205020404" pitchFamily="49" charset="0"/>
                <a:ea typeface="ＭＳ Ｐゴシック" pitchFamily="34" charset="-128"/>
                <a:cs typeface="Courier New" panose="02070309020205020404" pitchFamily="49" charset="0"/>
              </a:rPr>
              <a:t>()</a:t>
            </a:r>
            <a:r>
              <a:rPr lang="en-US" sz="1800" dirty="0">
                <a:latin typeface="Courier New" panose="02070309020205020404" pitchFamily="49" charset="0"/>
                <a:ea typeface="ＭＳ Ｐゴシック" pitchFamily="34" charset="-128"/>
                <a:cs typeface="Courier New" panose="02070309020205020404" pitchFamily="49" charset="0"/>
              </a:rPr>
              <a:t>:</a:t>
            </a:r>
          </a:p>
          <a:p>
            <a:pPr marL="0" indent="0">
              <a:buNone/>
            </a:pPr>
            <a:r>
              <a:rPr lang="en-US" sz="1800" dirty="0">
                <a:latin typeface="Courier New" panose="02070309020205020404" pitchFamily="49" charset="0"/>
                <a:ea typeface="ＭＳ Ｐゴシック" pitchFamily="34" charset="-128"/>
                <a:cs typeface="Courier New" panose="02070309020205020404" pitchFamily="49" charset="0"/>
              </a:rPr>
              <a:t>... 	print(value)</a:t>
            </a:r>
          </a:p>
          <a:p>
            <a:pPr marL="0" indent="0">
              <a:buNone/>
            </a:pPr>
            <a:r>
              <a:rPr lang="en-US" sz="1800" dirty="0">
                <a:latin typeface="Courier New" panose="02070309020205020404" pitchFamily="49" charset="0"/>
                <a:ea typeface="ＭＳ Ｐゴシック" pitchFamily="34" charset="-128"/>
                <a:cs typeface="Courier New" panose="02070309020205020404" pitchFamily="49" charset="0"/>
              </a:rPr>
              <a:t>... 	</a:t>
            </a:r>
          </a:p>
          <a:p>
            <a:pPr marL="0" indent="0">
              <a:buNone/>
            </a:pPr>
            <a:r>
              <a:rPr lang="en-US" sz="1800" dirty="0">
                <a:latin typeface="Courier New" panose="02070309020205020404" pitchFamily="49" charset="0"/>
                <a:ea typeface="ＭＳ Ｐゴシック" pitchFamily="34" charset="-128"/>
                <a:cs typeface="Courier New" panose="02070309020205020404" pitchFamily="49" charset="0"/>
              </a:rPr>
              <a:t>do</a:t>
            </a:r>
          </a:p>
          <a:p>
            <a:pPr marL="0" indent="0">
              <a:buNone/>
            </a:pPr>
            <a:r>
              <a:rPr lang="en-US" sz="1800" dirty="0">
                <a:latin typeface="Courier New" panose="02070309020205020404" pitchFamily="49" charset="0"/>
                <a:ea typeface="ＭＳ Ｐゴシック" pitchFamily="34" charset="-128"/>
                <a:cs typeface="Courier New" panose="02070309020205020404" pitchFamily="49" charset="0"/>
              </a:rPr>
              <a:t>re</a:t>
            </a:r>
          </a:p>
          <a:p>
            <a:pPr marL="0" indent="0">
              <a:buNone/>
            </a:pPr>
            <a:r>
              <a:rPr lang="en-US" sz="1800" dirty="0">
                <a:latin typeface="Courier New" panose="02070309020205020404" pitchFamily="49" charset="0"/>
                <a:ea typeface="ＭＳ Ｐゴシック" pitchFamily="34" charset="-128"/>
                <a:cs typeface="Courier New" panose="02070309020205020404" pitchFamily="49" charset="0"/>
              </a:rPr>
              <a:t>mi</a:t>
            </a:r>
            <a:endParaRPr lang="en-US" dirty="0"/>
          </a:p>
        </p:txBody>
      </p:sp>
    </p:spTree>
    <p:extLst>
      <p:ext uri="{BB962C8B-B14F-4D97-AF65-F5344CB8AC3E}">
        <p14:creationId xmlns:p14="http://schemas.microsoft.com/office/powerpoint/2010/main" val="1321571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green field with mountains and a river&#10;&#10;Description automatically generated">
            <a:extLst>
              <a:ext uri="{FF2B5EF4-FFF2-40B4-BE49-F238E27FC236}">
                <a16:creationId xmlns:a16="http://schemas.microsoft.com/office/drawing/2014/main" id="{77D48468-A31B-2A80-A0D0-49F28FC452A8}"/>
              </a:ext>
            </a:extLst>
          </p:cNvPr>
          <p:cNvPicPr>
            <a:picLocks noChangeAspect="1"/>
          </p:cNvPicPr>
          <p:nvPr/>
        </p:nvPicPr>
        <p:blipFill rotWithShape="1">
          <a:blip r:embed="rId2">
            <a:extLst>
              <a:ext uri="{28A0092B-C50C-407E-A947-70E740481C1C}">
                <a14:useLocalDpi xmlns:a14="http://schemas.microsoft.com/office/drawing/2010/main" val="0"/>
              </a:ext>
            </a:extLst>
          </a:blip>
          <a:srcRect l="36666" r="16111"/>
          <a:stretch/>
        </p:blipFill>
        <p:spPr>
          <a:xfrm rot="5400000">
            <a:off x="1143001" y="-2017058"/>
            <a:ext cx="6857998" cy="10892114"/>
          </a:xfrm>
          <a:prstGeom prst="rect">
            <a:avLst/>
          </a:prstGeom>
        </p:spPr>
      </p:pic>
      <p:sp>
        <p:nvSpPr>
          <p:cNvPr id="2" name="Title 1">
            <a:extLst>
              <a:ext uri="{FF2B5EF4-FFF2-40B4-BE49-F238E27FC236}">
                <a16:creationId xmlns:a16="http://schemas.microsoft.com/office/drawing/2014/main" id="{89F8125F-AB82-2274-95CF-9D1F60C00F22}"/>
              </a:ext>
            </a:extLst>
          </p:cNvPr>
          <p:cNvSpPr>
            <a:spLocks noGrp="1"/>
          </p:cNvSpPr>
          <p:nvPr>
            <p:ph type="title"/>
          </p:nvPr>
        </p:nvSpPr>
        <p:spPr>
          <a:xfrm>
            <a:off x="155448" y="476250"/>
            <a:ext cx="8001000" cy="457200"/>
          </a:xfrm>
        </p:spPr>
        <p:txBody>
          <a:bodyPr/>
          <a:lstStyle/>
          <a:p>
            <a:r>
              <a:rPr lang="en-US" dirty="0"/>
              <a:t>Iterating over dictionary items</a:t>
            </a:r>
          </a:p>
        </p:txBody>
      </p:sp>
      <p:sp>
        <p:nvSpPr>
          <p:cNvPr id="3" name="Content Placeholder 2">
            <a:extLst>
              <a:ext uri="{FF2B5EF4-FFF2-40B4-BE49-F238E27FC236}">
                <a16:creationId xmlns:a16="http://schemas.microsoft.com/office/drawing/2014/main" id="{A9DEF793-91A3-22FA-45C5-F1E7B0490995}"/>
              </a:ext>
            </a:extLst>
          </p:cNvPr>
          <p:cNvSpPr>
            <a:spLocks noGrp="1"/>
          </p:cNvSpPr>
          <p:nvPr>
            <p:ph idx="1"/>
          </p:nvPr>
        </p:nvSpPr>
        <p:spPr>
          <a:xfrm>
            <a:off x="0" y="1981200"/>
            <a:ext cx="9144000" cy="3771900"/>
          </a:xfrm>
          <a:solidFill>
            <a:srgbClr val="F2F2F2">
              <a:alpha val="84706"/>
            </a:srgbClr>
          </a:solidFill>
        </p:spPr>
        <p:txBody>
          <a:bodyPr/>
          <a:lstStyle/>
          <a:p>
            <a:pPr marL="0" indent="0">
              <a:buNone/>
            </a:pPr>
            <a:r>
              <a:rPr lang="en-US" sz="2000" dirty="0">
                <a:ea typeface="ＭＳ Ｐゴシック" pitchFamily="34" charset="-128"/>
              </a:rPr>
              <a:t>   To loop over the </a:t>
            </a:r>
            <a:r>
              <a:rPr lang="en-US" sz="2000" i="1" dirty="0">
                <a:ea typeface="ＭＳ Ｐゴシック" pitchFamily="34" charset="-128"/>
              </a:rPr>
              <a:t>items</a:t>
            </a:r>
            <a:r>
              <a:rPr lang="en-US" sz="2000" dirty="0">
                <a:ea typeface="ＭＳ Ｐゴシック" pitchFamily="34" charset="-128"/>
              </a:rPr>
              <a:t>, use the items method and </a:t>
            </a:r>
            <a:r>
              <a:rPr lang="en-US" sz="2000" i="1" dirty="0">
                <a:ea typeface="ＭＳ Ｐゴシック" pitchFamily="34" charset="-128"/>
              </a:rPr>
              <a:t>two</a:t>
            </a:r>
            <a:r>
              <a:rPr lang="en-US" sz="2000" dirty="0">
                <a:ea typeface="ＭＳ Ｐゴシック" pitchFamily="34" charset="-128"/>
              </a:rPr>
              <a:t> iterating variables. </a:t>
            </a:r>
          </a:p>
          <a:p>
            <a:pPr marL="0" indent="0">
              <a:buNone/>
            </a:pPr>
            <a:endParaRPr lang="en-US" sz="2000" dirty="0">
              <a:ea typeface="ＭＳ Ｐゴシック" pitchFamily="34" charset="-128"/>
            </a:endParaRPr>
          </a:p>
          <a:p>
            <a:pPr marL="0" indent="0">
              <a:buNone/>
            </a:pPr>
            <a:r>
              <a:rPr lang="en-US" sz="2000" dirty="0">
                <a:latin typeface="Courier New" panose="02070309020205020404" pitchFamily="49" charset="0"/>
                <a:ea typeface="ＭＳ Ｐゴシック" pitchFamily="34" charset="-128"/>
                <a:cs typeface="Courier New" panose="02070309020205020404" pitchFamily="49" charset="0"/>
              </a:rPr>
              <a:t> &gt;&gt;&gt; </a:t>
            </a:r>
            <a:r>
              <a:rPr lang="en-US" sz="2000" dirty="0" err="1">
                <a:latin typeface="Courier New" panose="02070309020205020404" pitchFamily="49" charset="0"/>
                <a:ea typeface="ＭＳ Ｐゴシック" pitchFamily="34" charset="-128"/>
                <a:cs typeface="Courier New" panose="02070309020205020404" pitchFamily="49" charset="0"/>
              </a:rPr>
              <a:t>myD</a:t>
            </a:r>
            <a:r>
              <a:rPr lang="en-US" sz="2000" dirty="0">
                <a:latin typeface="Courier New" panose="02070309020205020404" pitchFamily="49" charset="0"/>
                <a:ea typeface="ＭＳ Ｐゴシック" pitchFamily="34" charset="-128"/>
                <a:cs typeface="Courier New" panose="02070309020205020404" pitchFamily="49" charset="0"/>
              </a:rPr>
              <a:t> = {'</a:t>
            </a:r>
            <a:r>
              <a:rPr lang="en-US" sz="2000" dirty="0" err="1">
                <a:latin typeface="Courier New" panose="02070309020205020404" pitchFamily="49" charset="0"/>
                <a:ea typeface="ＭＳ Ｐゴシック" pitchFamily="34" charset="-128"/>
                <a:cs typeface="Courier New" panose="02070309020205020404" pitchFamily="49" charset="0"/>
              </a:rPr>
              <a:t>a':'do</a:t>
            </a:r>
            <a:r>
              <a:rPr lang="en-US" sz="2000" dirty="0">
                <a:latin typeface="Courier New" panose="02070309020205020404" pitchFamily="49" charset="0"/>
                <a:ea typeface="ＭＳ Ｐゴシック" pitchFamily="34" charset="-128"/>
                <a:cs typeface="Courier New" panose="02070309020205020404" pitchFamily="49" charset="0"/>
              </a:rPr>
              <a:t>', '</a:t>
            </a:r>
            <a:r>
              <a:rPr lang="en-US" sz="2000" dirty="0" err="1">
                <a:latin typeface="Courier New" panose="02070309020205020404" pitchFamily="49" charset="0"/>
                <a:ea typeface="ＭＳ Ｐゴシック" pitchFamily="34" charset="-128"/>
                <a:cs typeface="Courier New" panose="02070309020205020404" pitchFamily="49" charset="0"/>
              </a:rPr>
              <a:t>b':'re</a:t>
            </a:r>
            <a:r>
              <a:rPr lang="en-US" sz="2000" dirty="0">
                <a:latin typeface="Courier New" panose="02070309020205020404" pitchFamily="49" charset="0"/>
                <a:ea typeface="ＭＳ Ｐゴシック" pitchFamily="34" charset="-128"/>
                <a:cs typeface="Courier New" panose="02070309020205020404" pitchFamily="49" charset="0"/>
              </a:rPr>
              <a:t>', '</a:t>
            </a:r>
            <a:r>
              <a:rPr lang="en-US" sz="2000" dirty="0" err="1">
                <a:latin typeface="Courier New" panose="02070309020205020404" pitchFamily="49" charset="0"/>
                <a:ea typeface="ＭＳ Ｐゴシック" pitchFamily="34" charset="-128"/>
                <a:cs typeface="Courier New" panose="02070309020205020404" pitchFamily="49" charset="0"/>
              </a:rPr>
              <a:t>c':'mi</a:t>
            </a:r>
            <a:r>
              <a:rPr lang="en-US" sz="2000" dirty="0">
                <a:latin typeface="Courier New" panose="02070309020205020404" pitchFamily="49" charset="0"/>
                <a:ea typeface="ＭＳ Ｐゴシック" pitchFamily="34" charset="-128"/>
                <a:cs typeface="Courier New" panose="02070309020205020404" pitchFamily="49" charset="0"/>
              </a:rPr>
              <a:t>'} </a:t>
            </a:r>
          </a:p>
          <a:p>
            <a:pPr marL="0" indent="0">
              <a:buNone/>
            </a:pPr>
            <a:r>
              <a:rPr lang="en-US" sz="2000" dirty="0">
                <a:latin typeface="Courier New" panose="02070309020205020404" pitchFamily="49" charset="0"/>
                <a:ea typeface="ＭＳ Ｐゴシック" pitchFamily="34" charset="-128"/>
                <a:cs typeface="Courier New" panose="02070309020205020404" pitchFamily="49" charset="0"/>
              </a:rPr>
              <a:t> &gt;&gt;&gt; for </a:t>
            </a:r>
            <a:r>
              <a:rPr lang="en-US" sz="2000" dirty="0">
                <a:highlight>
                  <a:srgbClr val="FFFF00"/>
                </a:highlight>
                <a:latin typeface="Courier New" panose="02070309020205020404" pitchFamily="49" charset="0"/>
                <a:ea typeface="ＭＳ Ｐゴシック" pitchFamily="34" charset="-128"/>
                <a:cs typeface="Courier New" panose="02070309020205020404" pitchFamily="49" charset="0"/>
              </a:rPr>
              <a:t>key, value </a:t>
            </a:r>
            <a:r>
              <a:rPr lang="en-US" sz="2000" dirty="0">
                <a:latin typeface="Courier New" panose="02070309020205020404" pitchFamily="49" charset="0"/>
                <a:ea typeface="ＭＳ Ｐゴシック" pitchFamily="34" charset="-128"/>
                <a:cs typeface="Courier New" panose="02070309020205020404" pitchFamily="49" charset="0"/>
              </a:rPr>
              <a:t>in </a:t>
            </a:r>
            <a:r>
              <a:rPr lang="en-US" sz="2000" dirty="0" err="1">
                <a:highlight>
                  <a:srgbClr val="FFFF00"/>
                </a:highlight>
                <a:latin typeface="Courier New" panose="02070309020205020404" pitchFamily="49" charset="0"/>
                <a:ea typeface="ＭＳ Ｐゴシック" pitchFamily="34" charset="-128"/>
                <a:cs typeface="Courier New" panose="02070309020205020404" pitchFamily="49" charset="0"/>
              </a:rPr>
              <a:t>myD.items</a:t>
            </a:r>
            <a:r>
              <a:rPr lang="en-US" sz="2000" dirty="0">
                <a:highlight>
                  <a:srgbClr val="FFFF00"/>
                </a:highlight>
                <a:latin typeface="Courier New" panose="02070309020205020404" pitchFamily="49" charset="0"/>
                <a:ea typeface="ＭＳ Ｐゴシック" pitchFamily="34" charset="-128"/>
                <a:cs typeface="Courier New" panose="02070309020205020404" pitchFamily="49" charset="0"/>
              </a:rPr>
              <a:t>()</a:t>
            </a:r>
            <a:r>
              <a:rPr lang="en-US" sz="2000" dirty="0">
                <a:latin typeface="Courier New" panose="02070309020205020404" pitchFamily="49" charset="0"/>
                <a:ea typeface="ＭＳ Ｐゴシック" pitchFamily="34" charset="-128"/>
                <a:cs typeface="Courier New" panose="02070309020205020404" pitchFamily="49" charset="0"/>
              </a:rPr>
              <a:t>:</a:t>
            </a:r>
          </a:p>
          <a:p>
            <a:pPr marL="0" indent="0">
              <a:buNone/>
            </a:pPr>
            <a:r>
              <a:rPr lang="en-US" sz="2000" dirty="0">
                <a:latin typeface="Courier New" panose="02070309020205020404" pitchFamily="49" charset="0"/>
                <a:ea typeface="ＭＳ Ｐゴシック" pitchFamily="34" charset="-128"/>
                <a:cs typeface="Courier New" panose="02070309020205020404" pitchFamily="49" charset="0"/>
              </a:rPr>
              <a:t> ... 	print(</a:t>
            </a:r>
            <a:r>
              <a:rPr lang="en-US" sz="2000" dirty="0" err="1">
                <a:latin typeface="Courier New" panose="02070309020205020404" pitchFamily="49" charset="0"/>
                <a:ea typeface="ＭＳ Ｐゴシック" pitchFamily="34" charset="-128"/>
                <a:cs typeface="Courier New" panose="02070309020205020404" pitchFamily="49" charset="0"/>
              </a:rPr>
              <a:t>f"The</a:t>
            </a:r>
            <a:r>
              <a:rPr lang="en-US" sz="2000" dirty="0">
                <a:latin typeface="Courier New" panose="02070309020205020404" pitchFamily="49" charset="0"/>
                <a:ea typeface="ＭＳ Ｐゴシック" pitchFamily="34" charset="-128"/>
                <a:cs typeface="Courier New" panose="02070309020205020404" pitchFamily="49" charset="0"/>
              </a:rPr>
              <a:t> key is {key} and the value is {value}.")</a:t>
            </a:r>
          </a:p>
          <a:p>
            <a:pPr marL="0" indent="0">
              <a:buNone/>
            </a:pPr>
            <a:r>
              <a:rPr lang="en-US" sz="2000" dirty="0">
                <a:latin typeface="Courier New" panose="02070309020205020404" pitchFamily="49" charset="0"/>
                <a:ea typeface="ＭＳ Ｐゴシック" pitchFamily="34" charset="-128"/>
                <a:cs typeface="Courier New" panose="02070309020205020404" pitchFamily="49" charset="0"/>
              </a:rPr>
              <a:t> ... 	</a:t>
            </a:r>
          </a:p>
          <a:p>
            <a:pPr marL="0" indent="0">
              <a:buNone/>
            </a:pPr>
            <a:r>
              <a:rPr lang="en-US" sz="2000" dirty="0">
                <a:latin typeface="Courier New" panose="02070309020205020404" pitchFamily="49" charset="0"/>
                <a:ea typeface="ＭＳ Ｐゴシック" pitchFamily="34" charset="-128"/>
                <a:cs typeface="Courier New" panose="02070309020205020404" pitchFamily="49" charset="0"/>
              </a:rPr>
              <a:t> The key is a and the value is do.</a:t>
            </a:r>
          </a:p>
          <a:p>
            <a:pPr marL="0" indent="0">
              <a:buNone/>
            </a:pPr>
            <a:r>
              <a:rPr lang="en-US" sz="2000" dirty="0">
                <a:latin typeface="Courier New" panose="02070309020205020404" pitchFamily="49" charset="0"/>
                <a:ea typeface="ＭＳ Ｐゴシック" pitchFamily="34" charset="-128"/>
                <a:cs typeface="Courier New" panose="02070309020205020404" pitchFamily="49" charset="0"/>
              </a:rPr>
              <a:t> The key is b and the value is re.</a:t>
            </a:r>
          </a:p>
          <a:p>
            <a:pPr marL="0" indent="0">
              <a:buNone/>
            </a:pPr>
            <a:r>
              <a:rPr lang="en-US" sz="2000" dirty="0">
                <a:latin typeface="Courier New" panose="02070309020205020404" pitchFamily="49" charset="0"/>
                <a:ea typeface="ＭＳ Ｐゴシック" pitchFamily="34" charset="-128"/>
                <a:cs typeface="Courier New" panose="02070309020205020404" pitchFamily="49" charset="0"/>
              </a:rPr>
              <a:t> The key is c and the value is mi.</a:t>
            </a:r>
            <a:endParaRPr lang="en-US" sz="3600" dirty="0"/>
          </a:p>
        </p:txBody>
      </p:sp>
    </p:spTree>
    <p:extLst>
      <p:ext uri="{BB962C8B-B14F-4D97-AF65-F5344CB8AC3E}">
        <p14:creationId xmlns:p14="http://schemas.microsoft.com/office/powerpoint/2010/main" val="2062282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8422" name="Rectangle 35842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mountain range with clouds&#10;&#10;Description automatically generated">
            <a:extLst>
              <a:ext uri="{FF2B5EF4-FFF2-40B4-BE49-F238E27FC236}">
                <a16:creationId xmlns:a16="http://schemas.microsoft.com/office/drawing/2014/main" id="{0DF5F694-FE83-BE0C-F9F5-50BE4B4DD950}"/>
              </a:ext>
            </a:extLst>
          </p:cNvPr>
          <p:cNvPicPr>
            <a:picLocks noChangeAspect="1"/>
          </p:cNvPicPr>
          <p:nvPr/>
        </p:nvPicPr>
        <p:blipFill rotWithShape="1">
          <a:blip r:embed="rId3">
            <a:extLst>
              <a:ext uri="{28A0092B-C50C-407E-A947-70E740481C1C}">
                <a14:useLocalDpi xmlns:a14="http://schemas.microsoft.com/office/drawing/2010/main" val="0"/>
              </a:ext>
            </a:extLst>
          </a:blip>
          <a:srcRect l="14539" r="14538"/>
          <a:stretch/>
        </p:blipFill>
        <p:spPr>
          <a:xfrm rot="5400000">
            <a:off x="2088882" y="-197115"/>
            <a:ext cx="6858000" cy="7252231"/>
          </a:xfrm>
          <a:prstGeom prst="rect">
            <a:avLst/>
          </a:prstGeom>
        </p:spPr>
      </p:pic>
      <p:sp>
        <p:nvSpPr>
          <p:cNvPr id="358421" name="Rectangle 358420">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67" name="Rectangle 2">
            <a:extLst>
              <a:ext uri="{FF2B5EF4-FFF2-40B4-BE49-F238E27FC236}">
                <a16:creationId xmlns:a16="http://schemas.microsoft.com/office/drawing/2014/main" id="{5FE86486-5CF2-B418-9A73-500066EB3DE9}"/>
              </a:ext>
            </a:extLst>
          </p:cNvPr>
          <p:cNvSpPr>
            <a:spLocks noGrp="1" noChangeArrowheads="1"/>
          </p:cNvSpPr>
          <p:nvPr>
            <p:ph type="title"/>
          </p:nvPr>
        </p:nvSpPr>
        <p:spPr>
          <a:xfrm>
            <a:off x="628650" y="365125"/>
            <a:ext cx="4400550" cy="1899912"/>
          </a:xfrm>
        </p:spPr>
        <p:txBody>
          <a:bodyPr>
            <a:normAutofit/>
          </a:bodyPr>
          <a:lstStyle/>
          <a:p>
            <a:pPr eaLnBrk="1" hangingPunct="1"/>
            <a:r>
              <a:rPr lang="en-US" altLang="en-US" sz="3500" dirty="0"/>
              <a:t>Geospatial Pairs</a:t>
            </a:r>
          </a:p>
        </p:txBody>
      </p:sp>
      <p:sp>
        <p:nvSpPr>
          <p:cNvPr id="358403" name="Rectangle 3">
            <a:extLst>
              <a:ext uri="{FF2B5EF4-FFF2-40B4-BE49-F238E27FC236}">
                <a16:creationId xmlns:a16="http://schemas.microsoft.com/office/drawing/2014/main" id="{CA5D91D3-C2AB-AC15-B33D-DD4F00249FDF}"/>
              </a:ext>
            </a:extLst>
          </p:cNvPr>
          <p:cNvSpPr>
            <a:spLocks noGrp="1" noChangeArrowheads="1"/>
          </p:cNvSpPr>
          <p:nvPr>
            <p:ph type="body" idx="1"/>
          </p:nvPr>
        </p:nvSpPr>
        <p:spPr>
          <a:xfrm>
            <a:off x="247650" y="1828800"/>
            <a:ext cx="4781550" cy="4348163"/>
          </a:xfrm>
        </p:spPr>
        <p:txBody>
          <a:bodyPr>
            <a:noAutofit/>
          </a:bodyPr>
          <a:lstStyle/>
          <a:p>
            <a:pPr marL="0" indent="0">
              <a:lnSpc>
                <a:spcPct val="90000"/>
              </a:lnSpc>
              <a:buNone/>
            </a:pPr>
            <a:r>
              <a:rPr lang="en-US" sz="1600" b="1" dirty="0"/>
              <a:t>City Name and Population:</a:t>
            </a:r>
            <a:endParaRPr lang="en-US" sz="1600" dirty="0"/>
          </a:p>
          <a:p>
            <a:pPr marL="457200" lvl="1" indent="0">
              <a:lnSpc>
                <a:spcPct val="90000"/>
              </a:lnSpc>
            </a:pPr>
            <a:r>
              <a:rPr lang="en-US" sz="1600" dirty="0"/>
              <a:t>City: Los Angeles</a:t>
            </a:r>
          </a:p>
          <a:p>
            <a:pPr marL="457200" lvl="1" indent="0">
              <a:lnSpc>
                <a:spcPct val="90000"/>
              </a:lnSpc>
            </a:pPr>
            <a:r>
              <a:rPr lang="en-US" sz="1600" dirty="0"/>
              <a:t>Population: 3,898,747</a:t>
            </a:r>
          </a:p>
          <a:p>
            <a:pPr marL="0" indent="0">
              <a:lnSpc>
                <a:spcPct val="90000"/>
              </a:lnSpc>
              <a:buNone/>
            </a:pPr>
            <a:endParaRPr lang="en-US" sz="1600" b="1" dirty="0"/>
          </a:p>
          <a:p>
            <a:pPr marL="0" indent="0">
              <a:lnSpc>
                <a:spcPct val="90000"/>
              </a:lnSpc>
              <a:buNone/>
            </a:pPr>
            <a:r>
              <a:rPr lang="en-US" sz="1600" b="1" dirty="0"/>
              <a:t>Feature ID and Geometry:</a:t>
            </a:r>
            <a:endParaRPr lang="en-US" sz="1600" dirty="0"/>
          </a:p>
          <a:p>
            <a:pPr marL="457200" lvl="1" indent="0">
              <a:lnSpc>
                <a:spcPct val="90000"/>
              </a:lnSpc>
            </a:pPr>
            <a:r>
              <a:rPr lang="en-US" sz="1600" dirty="0"/>
              <a:t>Feature ID: 12345</a:t>
            </a:r>
          </a:p>
          <a:p>
            <a:pPr marL="457200" lvl="1" indent="0">
              <a:lnSpc>
                <a:spcPct val="90000"/>
              </a:lnSpc>
            </a:pPr>
            <a:r>
              <a:rPr lang="en-US" sz="1600" dirty="0"/>
              <a:t>Geometry: (POINT (34.0522 -118.2437))</a:t>
            </a:r>
          </a:p>
          <a:p>
            <a:pPr marL="0" indent="0">
              <a:lnSpc>
                <a:spcPct val="90000"/>
              </a:lnSpc>
              <a:buNone/>
            </a:pPr>
            <a:endParaRPr lang="en-US" sz="1600" b="1" dirty="0"/>
          </a:p>
          <a:p>
            <a:pPr marL="0" indent="0">
              <a:lnSpc>
                <a:spcPct val="90000"/>
              </a:lnSpc>
              <a:buNone/>
            </a:pPr>
            <a:r>
              <a:rPr lang="en-US" sz="1600" b="1" dirty="0"/>
              <a:t>Municipality Name and Admin. Region:</a:t>
            </a:r>
            <a:endParaRPr lang="en-US" sz="1600" dirty="0"/>
          </a:p>
          <a:p>
            <a:pPr marL="457200" lvl="1" indent="0">
              <a:lnSpc>
                <a:spcPct val="90000"/>
              </a:lnSpc>
            </a:pPr>
            <a:r>
              <a:rPr lang="en-US" sz="1600" dirty="0"/>
              <a:t>Municipality: New York City</a:t>
            </a:r>
          </a:p>
          <a:p>
            <a:pPr marL="457200" lvl="1" indent="0">
              <a:lnSpc>
                <a:spcPct val="90000"/>
              </a:lnSpc>
            </a:pPr>
            <a:r>
              <a:rPr lang="en-US" sz="1600" dirty="0"/>
              <a:t>Region: New York State</a:t>
            </a:r>
          </a:p>
          <a:p>
            <a:pPr marL="0" indent="0">
              <a:lnSpc>
                <a:spcPct val="90000"/>
              </a:lnSpc>
              <a:buNone/>
            </a:pPr>
            <a:endParaRPr lang="en-US" sz="1600" b="1" dirty="0"/>
          </a:p>
          <a:p>
            <a:pPr marL="0" indent="0">
              <a:lnSpc>
                <a:spcPct val="90000"/>
              </a:lnSpc>
              <a:buNone/>
            </a:pPr>
            <a:r>
              <a:rPr lang="en-US" sz="1600" b="1" dirty="0"/>
              <a:t>UTM Zone and Zone Description:</a:t>
            </a:r>
            <a:endParaRPr lang="en-US" sz="1600" dirty="0"/>
          </a:p>
          <a:p>
            <a:pPr marL="457200" lvl="1" indent="0">
              <a:lnSpc>
                <a:spcPct val="90000"/>
              </a:lnSpc>
            </a:pPr>
            <a:r>
              <a:rPr lang="en-US" sz="1600" dirty="0"/>
              <a:t>UTM Zone: 33T</a:t>
            </a:r>
          </a:p>
          <a:p>
            <a:pPr marL="457200" lvl="1" indent="0">
              <a:lnSpc>
                <a:spcPct val="90000"/>
              </a:lnSpc>
            </a:pPr>
            <a:r>
              <a:rPr lang="en-US" sz="1600" dirty="0"/>
              <a:t>Zone Description: UTM Zone 33T, Europe</a:t>
            </a:r>
          </a:p>
          <a:p>
            <a:pPr marL="457200" lvl="1" indent="0">
              <a:lnSpc>
                <a:spcPct val="90000"/>
              </a:lnSpc>
            </a:pPr>
            <a:endParaRPr lang="en-US" sz="1600" dirty="0"/>
          </a:p>
        </p:txBody>
      </p:sp>
    </p:spTree>
    <p:extLst>
      <p:ext uri="{BB962C8B-B14F-4D97-AF65-F5344CB8AC3E}">
        <p14:creationId xmlns:p14="http://schemas.microsoft.com/office/powerpoint/2010/main" val="22030586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8427" name="Rectangle 358426">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waterfall in a field&#10;&#10;Description automatically generated">
            <a:extLst>
              <a:ext uri="{FF2B5EF4-FFF2-40B4-BE49-F238E27FC236}">
                <a16:creationId xmlns:a16="http://schemas.microsoft.com/office/drawing/2014/main" id="{EC580B21-E39D-92CD-B339-0EA583FFA9CD}"/>
              </a:ext>
            </a:extLst>
          </p:cNvPr>
          <p:cNvPicPr>
            <a:picLocks noChangeAspect="1"/>
          </p:cNvPicPr>
          <p:nvPr/>
        </p:nvPicPr>
        <p:blipFill rotWithShape="1">
          <a:blip r:embed="rId3">
            <a:extLst>
              <a:ext uri="{28A0092B-C50C-407E-A947-70E740481C1C}">
                <a14:useLocalDpi xmlns:a14="http://schemas.microsoft.com/office/drawing/2010/main" val="0"/>
              </a:ext>
            </a:extLst>
          </a:blip>
          <a:srcRect l="1068" r="28009"/>
          <a:stretch/>
        </p:blipFill>
        <p:spPr>
          <a:xfrm rot="5400000">
            <a:off x="2088882" y="-197115"/>
            <a:ext cx="6858000" cy="7252231"/>
          </a:xfrm>
          <a:prstGeom prst="rect">
            <a:avLst/>
          </a:prstGeom>
        </p:spPr>
      </p:pic>
      <p:sp>
        <p:nvSpPr>
          <p:cNvPr id="358429" name="Rectangle 358428">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67" name="Rectangle 2">
            <a:extLst>
              <a:ext uri="{FF2B5EF4-FFF2-40B4-BE49-F238E27FC236}">
                <a16:creationId xmlns:a16="http://schemas.microsoft.com/office/drawing/2014/main" id="{5FE86486-5CF2-B418-9A73-500066EB3DE9}"/>
              </a:ext>
            </a:extLst>
          </p:cNvPr>
          <p:cNvSpPr>
            <a:spLocks noGrp="1" noChangeArrowheads="1"/>
          </p:cNvSpPr>
          <p:nvPr>
            <p:ph type="title"/>
          </p:nvPr>
        </p:nvSpPr>
        <p:spPr>
          <a:xfrm>
            <a:off x="628650" y="365125"/>
            <a:ext cx="3638550" cy="1899912"/>
          </a:xfrm>
        </p:spPr>
        <p:txBody>
          <a:bodyPr>
            <a:normAutofit/>
          </a:bodyPr>
          <a:lstStyle/>
          <a:p>
            <a:pPr eaLnBrk="1" hangingPunct="1"/>
            <a:r>
              <a:rPr lang="en-US" altLang="en-US" sz="3500" dirty="0"/>
              <a:t>Geospatial Pairs</a:t>
            </a:r>
          </a:p>
        </p:txBody>
      </p:sp>
      <p:sp>
        <p:nvSpPr>
          <p:cNvPr id="358403" name="Rectangle 3">
            <a:extLst>
              <a:ext uri="{FF2B5EF4-FFF2-40B4-BE49-F238E27FC236}">
                <a16:creationId xmlns:a16="http://schemas.microsoft.com/office/drawing/2014/main" id="{CA5D91D3-C2AB-AC15-B33D-DD4F00249FDF}"/>
              </a:ext>
            </a:extLst>
          </p:cNvPr>
          <p:cNvSpPr>
            <a:spLocks noGrp="1" noChangeArrowheads="1"/>
          </p:cNvSpPr>
          <p:nvPr>
            <p:ph type="body" idx="1"/>
          </p:nvPr>
        </p:nvSpPr>
        <p:spPr>
          <a:xfrm>
            <a:off x="456773" y="1981200"/>
            <a:ext cx="4629150" cy="4876800"/>
          </a:xfrm>
        </p:spPr>
        <p:txBody>
          <a:bodyPr>
            <a:normAutofit fontScale="92500" lnSpcReduction="10000"/>
          </a:bodyPr>
          <a:lstStyle/>
          <a:p>
            <a:pPr marL="0" indent="0">
              <a:lnSpc>
                <a:spcPct val="90000"/>
              </a:lnSpc>
              <a:buNone/>
            </a:pPr>
            <a:r>
              <a:rPr lang="en-US" sz="1600" b="1" dirty="0"/>
              <a:t>US State Abbreviation and Capital City:</a:t>
            </a:r>
            <a:endParaRPr lang="en-US" sz="1600" dirty="0"/>
          </a:p>
          <a:p>
            <a:pPr marL="457200" lvl="1" indent="0">
              <a:lnSpc>
                <a:spcPct val="90000"/>
              </a:lnSpc>
            </a:pPr>
            <a:r>
              <a:rPr lang="en-US" sz="1600" dirty="0"/>
              <a:t>State Abbreviation: CA</a:t>
            </a:r>
          </a:p>
          <a:p>
            <a:pPr marL="457200" lvl="1" indent="0">
              <a:lnSpc>
                <a:spcPct val="90000"/>
              </a:lnSpc>
            </a:pPr>
            <a:r>
              <a:rPr lang="en-US" sz="1600" dirty="0"/>
              <a:t>Capital City: Sacramento</a:t>
            </a:r>
          </a:p>
          <a:p>
            <a:pPr marL="457200" lvl="1" indent="0">
              <a:lnSpc>
                <a:spcPct val="90000"/>
              </a:lnSpc>
            </a:pPr>
            <a:endParaRPr lang="en-US" sz="1600" dirty="0"/>
          </a:p>
          <a:p>
            <a:pPr marL="0" indent="0">
              <a:lnSpc>
                <a:spcPct val="90000"/>
              </a:lnSpc>
              <a:buNone/>
            </a:pPr>
            <a:r>
              <a:rPr lang="en-US" sz="1600" b="1" dirty="0"/>
              <a:t>Weather Station ID and Weather Data:</a:t>
            </a:r>
            <a:endParaRPr lang="en-US" sz="1600" dirty="0"/>
          </a:p>
          <a:p>
            <a:pPr marL="457200" lvl="1" indent="0">
              <a:lnSpc>
                <a:spcPct val="90000"/>
              </a:lnSpc>
            </a:pPr>
            <a:r>
              <a:rPr lang="en-US" sz="1600" dirty="0"/>
              <a:t>Station ID: 123456</a:t>
            </a:r>
          </a:p>
          <a:p>
            <a:pPr marL="457200" lvl="1" indent="0">
              <a:lnSpc>
                <a:spcPct val="90000"/>
              </a:lnSpc>
            </a:pPr>
            <a:r>
              <a:rPr lang="en-US" sz="1600" dirty="0"/>
              <a:t>Weather Data: Temperature: 25°C, </a:t>
            </a:r>
            <a:br>
              <a:rPr lang="en-US" sz="1600" dirty="0"/>
            </a:br>
            <a:r>
              <a:rPr lang="en-US" sz="1600" dirty="0"/>
              <a:t>Humidity: 55%</a:t>
            </a:r>
          </a:p>
          <a:p>
            <a:pPr marL="0" indent="0">
              <a:lnSpc>
                <a:spcPct val="90000"/>
              </a:lnSpc>
              <a:buNone/>
            </a:pPr>
            <a:endParaRPr lang="en-US" sz="1600" b="1" dirty="0"/>
          </a:p>
          <a:p>
            <a:pPr marL="0" indent="0">
              <a:lnSpc>
                <a:spcPct val="90000"/>
              </a:lnSpc>
              <a:buNone/>
            </a:pPr>
            <a:r>
              <a:rPr lang="en-US" sz="1600" b="1" dirty="0"/>
              <a:t>Land Use Code and Land Use Type:</a:t>
            </a:r>
            <a:endParaRPr lang="en-US" sz="1600" dirty="0"/>
          </a:p>
          <a:p>
            <a:pPr marL="457200" lvl="1" indent="0">
              <a:lnSpc>
                <a:spcPct val="90000"/>
              </a:lnSpc>
            </a:pPr>
            <a:r>
              <a:rPr lang="en-US" sz="1600" dirty="0"/>
              <a:t>Land Use Code: 110</a:t>
            </a:r>
          </a:p>
          <a:p>
            <a:pPr marL="457200" lvl="1" indent="0">
              <a:lnSpc>
                <a:spcPct val="90000"/>
              </a:lnSpc>
            </a:pPr>
            <a:r>
              <a:rPr lang="en-US" sz="1600" dirty="0"/>
              <a:t>Land Use Type: Residential</a:t>
            </a:r>
          </a:p>
          <a:p>
            <a:pPr marL="0" indent="0">
              <a:lnSpc>
                <a:spcPct val="90000"/>
              </a:lnSpc>
              <a:buNone/>
            </a:pPr>
            <a:endParaRPr lang="en-US" sz="1600" b="1" dirty="0"/>
          </a:p>
          <a:p>
            <a:pPr marL="0" indent="0">
              <a:lnSpc>
                <a:spcPct val="90000"/>
              </a:lnSpc>
              <a:buNone/>
            </a:pPr>
            <a:r>
              <a:rPr lang="en-US" sz="1600" b="1" dirty="0"/>
              <a:t>Geospatial Dataset Name and Description:</a:t>
            </a:r>
            <a:endParaRPr lang="en-US" sz="1600" dirty="0"/>
          </a:p>
          <a:p>
            <a:pPr marL="457200" lvl="1" indent="0">
              <a:lnSpc>
                <a:spcPct val="90000"/>
              </a:lnSpc>
            </a:pPr>
            <a:r>
              <a:rPr lang="en-US" sz="1600" dirty="0"/>
              <a:t>Dataset Name: World Roads</a:t>
            </a:r>
          </a:p>
          <a:p>
            <a:pPr marL="457200" lvl="1" indent="0">
              <a:lnSpc>
                <a:spcPct val="90000"/>
              </a:lnSpc>
            </a:pPr>
            <a:r>
              <a:rPr lang="en-US" sz="1600" dirty="0"/>
              <a:t>Description: Highways and major roads dataset covering the globe.</a:t>
            </a:r>
          </a:p>
          <a:p>
            <a:pPr marL="0" indent="0">
              <a:lnSpc>
                <a:spcPct val="90000"/>
              </a:lnSpc>
              <a:buNone/>
            </a:pPr>
            <a:endParaRPr lang="en-US" sz="1600" b="1" dirty="0"/>
          </a:p>
          <a:p>
            <a:pPr marL="0" indent="0">
              <a:lnSpc>
                <a:spcPct val="90000"/>
              </a:lnSpc>
              <a:buNone/>
            </a:pPr>
            <a:r>
              <a:rPr lang="en-US" sz="1600" b="1" dirty="0"/>
              <a:t>Watershed Name and Area:</a:t>
            </a:r>
            <a:endParaRPr lang="en-US" sz="1600" dirty="0"/>
          </a:p>
          <a:p>
            <a:pPr marL="457200" lvl="1" indent="0">
              <a:lnSpc>
                <a:spcPct val="90000"/>
              </a:lnSpc>
            </a:pPr>
            <a:r>
              <a:rPr lang="en-US" sz="1600" dirty="0"/>
              <a:t>Watershed Name: Mississippi River Basin</a:t>
            </a:r>
          </a:p>
          <a:p>
            <a:pPr marL="457200" lvl="1" indent="0">
              <a:lnSpc>
                <a:spcPct val="90000"/>
              </a:lnSpc>
            </a:pPr>
            <a:r>
              <a:rPr lang="en-US" sz="1600" dirty="0"/>
              <a:t>Area: 3,203,618 square kilometers</a:t>
            </a:r>
            <a:endParaRPr lang="en-US" sz="2400" dirty="0"/>
          </a:p>
        </p:txBody>
      </p:sp>
    </p:spTree>
    <p:extLst>
      <p:ext uri="{BB962C8B-B14F-4D97-AF65-F5344CB8AC3E}">
        <p14:creationId xmlns:p14="http://schemas.microsoft.com/office/powerpoint/2010/main" val="26694425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4CE8BAAA-8436-A117-AA90-5627717E393C}"/>
              </a:ext>
            </a:extLst>
          </p:cNvPr>
          <p:cNvSpPr>
            <a:spLocks noGrp="1" noChangeArrowheads="1"/>
          </p:cNvSpPr>
          <p:nvPr>
            <p:ph type="title"/>
          </p:nvPr>
        </p:nvSpPr>
        <p:spPr>
          <a:xfrm>
            <a:off x="155448" y="304800"/>
            <a:ext cx="8001000" cy="457200"/>
          </a:xfrm>
        </p:spPr>
        <p:txBody>
          <a:bodyPr/>
          <a:lstStyle/>
          <a:p>
            <a:r>
              <a:rPr lang="en-US" altLang="en-US" dirty="0">
                <a:solidFill>
                  <a:srgbClr val="262673"/>
                </a:solidFill>
              </a:rPr>
              <a:t>Dictionaries and attribute tables</a:t>
            </a:r>
          </a:p>
        </p:txBody>
      </p:sp>
      <p:sp>
        <p:nvSpPr>
          <p:cNvPr id="3" name="Content Placeholder 2">
            <a:extLst>
              <a:ext uri="{FF2B5EF4-FFF2-40B4-BE49-F238E27FC236}">
                <a16:creationId xmlns:a16="http://schemas.microsoft.com/office/drawing/2014/main" id="{FAF4819D-25C6-6BD5-65B8-8769F75EFFF1}"/>
              </a:ext>
            </a:extLst>
          </p:cNvPr>
          <p:cNvSpPr>
            <a:spLocks noGrp="1"/>
          </p:cNvSpPr>
          <p:nvPr>
            <p:ph idx="1"/>
          </p:nvPr>
        </p:nvSpPr>
        <p:spPr>
          <a:xfrm>
            <a:off x="152400" y="1066800"/>
            <a:ext cx="9067800" cy="5410200"/>
          </a:xfrm>
        </p:spPr>
        <p:txBody>
          <a:bodyPr/>
          <a:lstStyle/>
          <a:p>
            <a:pPr marL="0" indent="0">
              <a:buNone/>
              <a:defRPr/>
            </a:pPr>
            <a:r>
              <a:rPr lang="en-US" sz="2400" dirty="0">
                <a:ea typeface="ＭＳ Ｐゴシック" pitchFamily="34" charset="-128"/>
              </a:rPr>
              <a:t>Can store info. from GIS attribute tables.</a:t>
            </a:r>
          </a:p>
          <a:p>
            <a:pPr marL="0" indent="0">
              <a:buNone/>
              <a:defRPr/>
            </a:pPr>
            <a:endParaRPr lang="en-US" sz="2400" dirty="0">
              <a:ea typeface="ＭＳ Ｐゴシック" pitchFamily="34" charset="-128"/>
            </a:endParaRPr>
          </a:p>
          <a:p>
            <a:pPr marL="0" indent="0">
              <a:buNone/>
              <a:defRPr/>
            </a:pPr>
            <a:r>
              <a:rPr lang="en-US" sz="2400" dirty="0">
                <a:ea typeface="ＭＳ Ｐゴシック" pitchFamily="34" charset="-128"/>
              </a:rPr>
              <a:t>Example collect FID:COVER items.</a:t>
            </a:r>
            <a:br>
              <a:rPr lang="en-US" sz="2400" dirty="0">
                <a:ea typeface="ＭＳ Ｐゴシック" pitchFamily="34" charset="-128"/>
              </a:rPr>
            </a:br>
            <a:endParaRPr lang="en-US" sz="1100" dirty="0">
              <a:ea typeface="ＭＳ Ｐゴシック" pitchFamily="34" charset="-128"/>
            </a:endParaRPr>
          </a:p>
          <a:p>
            <a:pPr>
              <a:buFontTx/>
              <a:buNone/>
              <a:defRPr/>
            </a:pPr>
            <a:r>
              <a:rPr lang="en-US" sz="2000" dirty="0">
                <a:latin typeface="Courier New" panose="02070309020205020404" pitchFamily="49" charset="0"/>
                <a:ea typeface="ＭＳ Ｐゴシック" pitchFamily="34" charset="-128"/>
                <a:cs typeface="Courier New" panose="02070309020205020404" pitchFamily="49" charset="0"/>
              </a:rPr>
              <a:t>import arcpy</a:t>
            </a:r>
          </a:p>
          <a:p>
            <a:pPr>
              <a:buFontTx/>
              <a:buNone/>
              <a:defRPr/>
            </a:pPr>
            <a:r>
              <a:rPr lang="en-US" sz="2000" dirty="0" err="1">
                <a:latin typeface="Courier New" panose="02070309020205020404" pitchFamily="49" charset="0"/>
                <a:ea typeface="ＭＳ Ｐゴシック" pitchFamily="34" charset="-128"/>
                <a:cs typeface="Courier New" panose="02070309020205020404" pitchFamily="49" charset="0"/>
              </a:rPr>
              <a:t>sc</a:t>
            </a:r>
            <a:r>
              <a:rPr lang="en-US" sz="2000" dirty="0">
                <a:latin typeface="Courier New" panose="02070309020205020404" pitchFamily="49" charset="0"/>
                <a:ea typeface="ＭＳ Ｐゴシック" pitchFamily="34" charset="-128"/>
                <a:cs typeface="Courier New" panose="02070309020205020404" pitchFamily="49" charset="0"/>
              </a:rPr>
              <a:t> = </a:t>
            </a:r>
            <a:r>
              <a:rPr lang="en-US" sz="2000" dirty="0" err="1">
                <a:latin typeface="Courier New" panose="02070309020205020404" pitchFamily="49" charset="0"/>
                <a:ea typeface="ＭＳ Ｐゴシック" pitchFamily="34" charset="-128"/>
                <a:cs typeface="Courier New" panose="02070309020205020404" pitchFamily="49" charset="0"/>
              </a:rPr>
              <a:t>arcpy.da.SearchCursor</a:t>
            </a:r>
            <a:r>
              <a:rPr lang="en-US" sz="2000" dirty="0">
                <a:latin typeface="Courier New" panose="02070309020205020404" pitchFamily="49" charset="0"/>
                <a:ea typeface="ＭＳ Ｐゴシック" pitchFamily="34" charset="-128"/>
                <a:cs typeface="Courier New" panose="02070309020205020404" pitchFamily="49" charset="0"/>
              </a:rPr>
              <a:t>('</a:t>
            </a:r>
            <a:r>
              <a:rPr lang="en-US" sz="2000" dirty="0" err="1">
                <a:latin typeface="Courier New" panose="02070309020205020404" pitchFamily="49" charset="0"/>
                <a:ea typeface="ＭＳ Ｐゴシック" pitchFamily="34" charset="-128"/>
                <a:cs typeface="Courier New" panose="02070309020205020404" pitchFamily="49" charset="0"/>
              </a:rPr>
              <a:t>park.shp</a:t>
            </a:r>
            <a:r>
              <a:rPr lang="en-US" sz="2000" dirty="0">
                <a:latin typeface="Courier New" panose="02070309020205020404" pitchFamily="49" charset="0"/>
                <a:ea typeface="ＭＳ Ｐゴシック" pitchFamily="34" charset="-128"/>
                <a:cs typeface="Courier New" panose="02070309020205020404" pitchFamily="49" charset="0"/>
              </a:rPr>
              <a:t>'</a:t>
            </a:r>
            <a:r>
              <a:rPr lang="en-US" altLang="en-US" sz="2000" dirty="0">
                <a:latin typeface="Courier New" panose="02070309020205020404" pitchFamily="49" charset="0"/>
                <a:ea typeface="ＭＳ Ｐゴシック" pitchFamily="34" charset="-128"/>
                <a:cs typeface="Courier New" panose="02070309020205020404" pitchFamily="49" charset="0"/>
              </a:rPr>
              <a:t>, [</a:t>
            </a:r>
            <a:r>
              <a:rPr lang="en-US" sz="2000" dirty="0">
                <a:latin typeface="Courier New" panose="02070309020205020404" pitchFamily="49" charset="0"/>
                <a:ea typeface="ＭＳ Ｐゴシック" pitchFamily="34" charset="-128"/>
                <a:cs typeface="Courier New" panose="02070309020205020404" pitchFamily="49" charset="0"/>
              </a:rPr>
              <a:t>'</a:t>
            </a:r>
            <a:r>
              <a:rPr lang="en-US" altLang="en-US" sz="2000" dirty="0">
                <a:latin typeface="Courier New" panose="02070309020205020404" pitchFamily="49" charset="0"/>
                <a:ea typeface="ＭＳ Ｐゴシック" pitchFamily="34" charset="-128"/>
                <a:cs typeface="Courier New" panose="02070309020205020404" pitchFamily="49" charset="0"/>
              </a:rPr>
              <a:t>FID</a:t>
            </a:r>
            <a:r>
              <a:rPr lang="en-US" sz="2000" dirty="0">
                <a:latin typeface="Courier New" panose="02070309020205020404" pitchFamily="49" charset="0"/>
                <a:ea typeface="ＭＳ Ｐゴシック" pitchFamily="34" charset="-128"/>
                <a:cs typeface="Courier New" panose="02070309020205020404" pitchFamily="49" charset="0"/>
              </a:rPr>
              <a:t>'</a:t>
            </a:r>
            <a:r>
              <a:rPr lang="en-US" altLang="en-US" sz="2000" dirty="0">
                <a:latin typeface="Courier New" panose="02070309020205020404" pitchFamily="49" charset="0"/>
                <a:ea typeface="ＭＳ Ｐゴシック" pitchFamily="34" charset="-128"/>
                <a:cs typeface="Courier New" panose="02070309020205020404" pitchFamily="49" charset="0"/>
              </a:rPr>
              <a:t>, </a:t>
            </a:r>
            <a:r>
              <a:rPr lang="en-US" sz="2000" dirty="0">
                <a:latin typeface="Courier New" panose="02070309020205020404" pitchFamily="49" charset="0"/>
                <a:ea typeface="ＭＳ Ｐゴシック" pitchFamily="34" charset="-128"/>
                <a:cs typeface="Courier New" panose="02070309020205020404" pitchFamily="49" charset="0"/>
              </a:rPr>
              <a:t>'</a:t>
            </a:r>
            <a:r>
              <a:rPr lang="en-US" altLang="en-US" sz="2000" dirty="0">
                <a:latin typeface="Courier New" panose="02070309020205020404" pitchFamily="49" charset="0"/>
                <a:ea typeface="ＭＳ Ｐゴシック" pitchFamily="34" charset="-128"/>
                <a:cs typeface="Courier New" panose="02070309020205020404" pitchFamily="49" charset="0"/>
              </a:rPr>
              <a:t>COVER</a:t>
            </a:r>
            <a:r>
              <a:rPr lang="en-US" sz="2000" dirty="0">
                <a:latin typeface="Courier New" panose="02070309020205020404" pitchFamily="49" charset="0"/>
                <a:ea typeface="ＭＳ Ｐゴシック" pitchFamily="34" charset="-128"/>
                <a:cs typeface="Courier New" panose="02070309020205020404" pitchFamily="49" charset="0"/>
              </a:rPr>
              <a:t>'</a:t>
            </a:r>
            <a:r>
              <a:rPr lang="en-US" altLang="en-US" sz="2000" dirty="0">
                <a:latin typeface="Courier New" panose="02070309020205020404" pitchFamily="49" charset="0"/>
                <a:ea typeface="ＭＳ Ｐゴシック" pitchFamily="34" charset="-128"/>
                <a:cs typeface="Courier New" panose="02070309020205020404" pitchFamily="49" charset="0"/>
              </a:rPr>
              <a:t>]</a:t>
            </a:r>
            <a:r>
              <a:rPr lang="en-US" sz="2000" dirty="0">
                <a:latin typeface="Courier New" panose="02070309020205020404" pitchFamily="49" charset="0"/>
                <a:ea typeface="ＭＳ Ｐゴシック" pitchFamily="34" charset="-128"/>
                <a:cs typeface="Courier New" panose="02070309020205020404" pitchFamily="49" charset="0"/>
              </a:rPr>
              <a:t>)</a:t>
            </a:r>
          </a:p>
          <a:p>
            <a:pPr>
              <a:buFontTx/>
              <a:buNone/>
              <a:defRPr/>
            </a:pPr>
            <a:r>
              <a:rPr lang="en-US" sz="2000" dirty="0" err="1">
                <a:latin typeface="Courier New" panose="02070309020205020404" pitchFamily="49" charset="0"/>
                <a:ea typeface="ＭＳ Ｐゴシック" pitchFamily="34" charset="-128"/>
                <a:cs typeface="Courier New" panose="02070309020205020404" pitchFamily="49" charset="0"/>
              </a:rPr>
              <a:t>myD</a:t>
            </a:r>
            <a:r>
              <a:rPr lang="en-US" sz="2000" dirty="0">
                <a:latin typeface="Courier New" panose="02070309020205020404" pitchFamily="49" charset="0"/>
                <a:ea typeface="ＭＳ Ｐゴシック" pitchFamily="34" charset="-128"/>
                <a:cs typeface="Courier New" panose="02070309020205020404" pitchFamily="49" charset="0"/>
              </a:rPr>
              <a:t> = {}</a:t>
            </a:r>
          </a:p>
          <a:p>
            <a:pPr>
              <a:buFontTx/>
              <a:buNone/>
              <a:defRPr/>
            </a:pPr>
            <a:r>
              <a:rPr lang="en-US" sz="2000" b="1" dirty="0">
                <a:solidFill>
                  <a:srgbClr val="0000FF"/>
                </a:solidFill>
                <a:latin typeface="Courier New" panose="02070309020205020404" pitchFamily="49" charset="0"/>
                <a:ea typeface="ＭＳ Ｐゴシック" pitchFamily="34" charset="-128"/>
                <a:cs typeface="Courier New" panose="02070309020205020404" pitchFamily="49" charset="0"/>
              </a:rPr>
              <a:t>for</a:t>
            </a:r>
            <a:r>
              <a:rPr lang="en-US" sz="2000" dirty="0">
                <a:latin typeface="Courier New" panose="02070309020205020404" pitchFamily="49" charset="0"/>
                <a:ea typeface="ＭＳ Ｐゴシック" pitchFamily="34" charset="-128"/>
                <a:cs typeface="Courier New" panose="02070309020205020404" pitchFamily="49" charset="0"/>
              </a:rPr>
              <a:t> row </a:t>
            </a:r>
            <a:r>
              <a:rPr lang="en-US" sz="2000" b="1" dirty="0">
                <a:solidFill>
                  <a:srgbClr val="0000FF"/>
                </a:solidFill>
                <a:latin typeface="Courier New" panose="02070309020205020404" pitchFamily="49" charset="0"/>
                <a:ea typeface="ＭＳ Ｐゴシック" pitchFamily="34" charset="-128"/>
                <a:cs typeface="Courier New" panose="02070309020205020404" pitchFamily="49" charset="0"/>
              </a:rPr>
              <a:t>in</a:t>
            </a:r>
            <a:r>
              <a:rPr lang="en-US" sz="2000" dirty="0">
                <a:latin typeface="Courier New" panose="02070309020205020404" pitchFamily="49" charset="0"/>
                <a:ea typeface="ＭＳ Ｐゴシック" pitchFamily="34" charset="-128"/>
                <a:cs typeface="Courier New" panose="02070309020205020404" pitchFamily="49" charset="0"/>
              </a:rPr>
              <a:t> </a:t>
            </a:r>
            <a:r>
              <a:rPr lang="en-US" sz="2000" dirty="0" err="1">
                <a:latin typeface="Courier New" panose="02070309020205020404" pitchFamily="49" charset="0"/>
                <a:ea typeface="ＭＳ Ｐゴシック" pitchFamily="34" charset="-128"/>
                <a:cs typeface="Courier New" panose="02070309020205020404" pitchFamily="49" charset="0"/>
              </a:rPr>
              <a:t>sc</a:t>
            </a:r>
            <a:r>
              <a:rPr lang="en-US" sz="2000" dirty="0">
                <a:latin typeface="Courier New" panose="02070309020205020404" pitchFamily="49" charset="0"/>
                <a:ea typeface="ＭＳ Ｐゴシック" pitchFamily="34" charset="-128"/>
                <a:cs typeface="Courier New" panose="02070309020205020404" pitchFamily="49" charset="0"/>
              </a:rPr>
              <a:t>:</a:t>
            </a:r>
            <a:br>
              <a:rPr lang="en-US" sz="2000" dirty="0">
                <a:latin typeface="Courier New" panose="02070309020205020404" pitchFamily="49" charset="0"/>
                <a:ea typeface="ＭＳ Ｐゴシック" pitchFamily="34" charset="-128"/>
                <a:cs typeface="Courier New" panose="02070309020205020404" pitchFamily="49" charset="0"/>
              </a:rPr>
            </a:br>
            <a:r>
              <a:rPr lang="en-US" sz="2000" dirty="0">
                <a:latin typeface="Courier New" panose="02070309020205020404" pitchFamily="49" charset="0"/>
                <a:ea typeface="ＭＳ Ｐゴシック" pitchFamily="34" charset="-128"/>
                <a:cs typeface="Courier New" panose="02070309020205020404" pitchFamily="49" charset="0"/>
              </a:rPr>
              <a:t>ID = row[0]</a:t>
            </a:r>
            <a:br>
              <a:rPr lang="en-US" sz="2000" dirty="0">
                <a:latin typeface="Courier New" panose="02070309020205020404" pitchFamily="49" charset="0"/>
                <a:ea typeface="ＭＳ Ｐゴシック" pitchFamily="34" charset="-128"/>
                <a:cs typeface="Courier New" panose="02070309020205020404" pitchFamily="49" charset="0"/>
              </a:rPr>
            </a:br>
            <a:r>
              <a:rPr lang="en-US" sz="2000" dirty="0" err="1">
                <a:latin typeface="Courier New" panose="02070309020205020404" pitchFamily="49" charset="0"/>
                <a:ea typeface="ＭＳ Ｐゴシック" pitchFamily="34" charset="-128"/>
                <a:cs typeface="Courier New" panose="02070309020205020404" pitchFamily="49" charset="0"/>
              </a:rPr>
              <a:t>coverType</a:t>
            </a:r>
            <a:r>
              <a:rPr lang="en-US" sz="2000" dirty="0">
                <a:latin typeface="Courier New" panose="02070309020205020404" pitchFamily="49" charset="0"/>
                <a:ea typeface="ＭＳ Ｐゴシック" pitchFamily="34" charset="-128"/>
                <a:cs typeface="Courier New" panose="02070309020205020404" pitchFamily="49" charset="0"/>
              </a:rPr>
              <a:t> = row[1]</a:t>
            </a:r>
          </a:p>
          <a:p>
            <a:pPr>
              <a:buFontTx/>
              <a:buNone/>
              <a:defRPr/>
            </a:pPr>
            <a:r>
              <a:rPr lang="en-US" sz="2000" dirty="0">
                <a:latin typeface="Courier New" panose="02070309020205020404" pitchFamily="49" charset="0"/>
                <a:ea typeface="ＭＳ Ｐゴシック" pitchFamily="34" charset="-128"/>
                <a:cs typeface="Courier New" panose="02070309020205020404" pitchFamily="49" charset="0"/>
              </a:rPr>
              <a:t>	</a:t>
            </a:r>
            <a:r>
              <a:rPr lang="en-US" sz="2000" dirty="0" err="1">
                <a:latin typeface="Courier New" panose="02070309020205020404" pitchFamily="49" charset="0"/>
                <a:ea typeface="ＭＳ Ｐゴシック" pitchFamily="34" charset="-128"/>
                <a:cs typeface="Courier New" panose="02070309020205020404" pitchFamily="49" charset="0"/>
              </a:rPr>
              <a:t>myD</a:t>
            </a:r>
            <a:r>
              <a:rPr lang="en-US" sz="2000" dirty="0">
                <a:latin typeface="Courier New" panose="02070309020205020404" pitchFamily="49" charset="0"/>
                <a:ea typeface="ＭＳ Ｐゴシック" pitchFamily="34" charset="-128"/>
                <a:cs typeface="Courier New" panose="02070309020205020404" pitchFamily="49" charset="0"/>
              </a:rPr>
              <a:t>[ID] = </a:t>
            </a:r>
            <a:r>
              <a:rPr lang="en-US" sz="2000" dirty="0" err="1">
                <a:latin typeface="Courier New" panose="02070309020205020404" pitchFamily="49" charset="0"/>
                <a:ea typeface="ＭＳ Ｐゴシック" pitchFamily="34" charset="-128"/>
                <a:cs typeface="Courier New" panose="02070309020205020404" pitchFamily="49" charset="0"/>
              </a:rPr>
              <a:t>coverType</a:t>
            </a:r>
            <a:r>
              <a:rPr lang="en-US" sz="2000" dirty="0">
                <a:latin typeface="Courier New" panose="02070309020205020404" pitchFamily="49" charset="0"/>
                <a:ea typeface="ＭＳ Ｐゴシック" pitchFamily="34" charset="-128"/>
                <a:cs typeface="Courier New" panose="02070309020205020404" pitchFamily="49" charset="0"/>
              </a:rPr>
              <a:t> </a:t>
            </a:r>
          </a:p>
          <a:p>
            <a:pPr>
              <a:buFontTx/>
              <a:buNone/>
              <a:defRPr/>
            </a:pPr>
            <a:r>
              <a:rPr lang="en-US" sz="2000" b="1" dirty="0">
                <a:solidFill>
                  <a:srgbClr val="0000FF"/>
                </a:solidFill>
                <a:latin typeface="Courier New" panose="02070309020205020404" pitchFamily="49" charset="0"/>
                <a:ea typeface="ＭＳ Ｐゴシック" pitchFamily="34" charset="-128"/>
                <a:cs typeface="Courier New" panose="02070309020205020404" pitchFamily="49" charset="0"/>
              </a:rPr>
              <a:t>del</a:t>
            </a:r>
            <a:r>
              <a:rPr lang="en-US" sz="2000" dirty="0">
                <a:latin typeface="Courier New" panose="02070309020205020404" pitchFamily="49" charset="0"/>
                <a:ea typeface="ＭＳ Ｐゴシック" pitchFamily="34" charset="-128"/>
                <a:cs typeface="Courier New" panose="02070309020205020404" pitchFamily="49" charset="0"/>
              </a:rPr>
              <a:t> </a:t>
            </a:r>
            <a:r>
              <a:rPr lang="en-US" sz="2000" dirty="0" err="1">
                <a:latin typeface="Courier New" panose="02070309020205020404" pitchFamily="49" charset="0"/>
                <a:ea typeface="ＭＳ Ｐゴシック" pitchFamily="34" charset="-128"/>
                <a:cs typeface="Courier New" panose="02070309020205020404" pitchFamily="49" charset="0"/>
              </a:rPr>
              <a:t>sc</a:t>
            </a:r>
            <a:endParaRPr lang="en-US" sz="2000" dirty="0">
              <a:latin typeface="Courier New" panose="02070309020205020404" pitchFamily="49" charset="0"/>
              <a:ea typeface="ＭＳ Ｐゴシック" pitchFamily="34" charset="-128"/>
              <a:cs typeface="Courier New" panose="02070309020205020404" pitchFamily="49" charset="0"/>
            </a:endParaRPr>
          </a:p>
        </p:txBody>
      </p:sp>
      <p:pic>
        <p:nvPicPr>
          <p:cNvPr id="6" name="Picture 5">
            <a:extLst>
              <a:ext uri="{FF2B5EF4-FFF2-40B4-BE49-F238E27FC236}">
                <a16:creationId xmlns:a16="http://schemas.microsoft.com/office/drawing/2014/main" id="{6BD977C1-5AE1-2305-042C-987C68A4B53C}"/>
              </a:ext>
            </a:extLst>
          </p:cNvPr>
          <p:cNvPicPr>
            <a:picLocks noChangeAspect="1" noChangeArrowheads="1"/>
          </p:cNvPicPr>
          <p:nvPr/>
        </p:nvPicPr>
        <p:blipFill rotWithShape="1">
          <a:blip r:embed="rId3"/>
          <a:srcRect l="1802" t="24600" r="56556" b="22784"/>
          <a:stretch/>
        </p:blipFill>
        <p:spPr bwMode="auto">
          <a:xfrm>
            <a:off x="6919823" y="3581400"/>
            <a:ext cx="2057400" cy="3138972"/>
          </a:xfrm>
          <a:prstGeom prst="rect">
            <a:avLst/>
          </a:prstGeom>
          <a:noFill/>
          <a:ln>
            <a:noFill/>
          </a:ln>
          <a:effectLst/>
        </p:spPr>
      </p:pic>
      <p:sp>
        <p:nvSpPr>
          <p:cNvPr id="4" name="TextBox 3">
            <a:extLst>
              <a:ext uri="{FF2B5EF4-FFF2-40B4-BE49-F238E27FC236}">
                <a16:creationId xmlns:a16="http://schemas.microsoft.com/office/drawing/2014/main" id="{28111CB6-6615-CB8F-7B57-04F26BC8E788}"/>
              </a:ext>
            </a:extLst>
          </p:cNvPr>
          <p:cNvSpPr txBox="1"/>
          <p:nvPr/>
        </p:nvSpPr>
        <p:spPr>
          <a:xfrm>
            <a:off x="228600" y="6107668"/>
            <a:ext cx="5638800" cy="369332"/>
          </a:xfrm>
          <a:prstGeom prst="rect">
            <a:avLst/>
          </a:prstGeom>
          <a:noFill/>
          <a:ln>
            <a:solidFill>
              <a:srgbClr val="FFFF00"/>
            </a:solidFill>
          </a:ln>
        </p:spPr>
        <p:txBody>
          <a:bodyPr wrap="square">
            <a:spAutoFit/>
          </a:bodyPr>
          <a:lstStyle/>
          <a:p>
            <a:pPr>
              <a:defRPr/>
            </a:pPr>
            <a:r>
              <a:rPr lang="en-US" dirty="0">
                <a:solidFill>
                  <a:srgbClr val="CC7A6C"/>
                </a:solidFill>
                <a:ea typeface="ＭＳ Ｐゴシック" pitchFamily="34" charset="-128"/>
              </a:rPr>
              <a:t>Will any dictionary items be modified by this loop</a:t>
            </a:r>
            <a:r>
              <a:rPr lang="en-US" sz="1800" dirty="0">
                <a:solidFill>
                  <a:srgbClr val="CC7A6C"/>
                </a:solidFill>
                <a:ea typeface="ＭＳ Ｐゴシック" pitchFamily="34" charset="-128"/>
              </a:rPr>
              <a:t>?</a:t>
            </a:r>
          </a:p>
        </p:txBody>
      </p:sp>
      <p:cxnSp>
        <p:nvCxnSpPr>
          <p:cNvPr id="2" name="Straight Arrow Connector 1">
            <a:extLst>
              <a:ext uri="{FF2B5EF4-FFF2-40B4-BE49-F238E27FC236}">
                <a16:creationId xmlns:a16="http://schemas.microsoft.com/office/drawing/2014/main" id="{B888D2D5-23B5-DE90-BE09-20A8B0483290}"/>
              </a:ext>
            </a:extLst>
          </p:cNvPr>
          <p:cNvCxnSpPr>
            <a:cxnSpLocks/>
          </p:cNvCxnSpPr>
          <p:nvPr/>
        </p:nvCxnSpPr>
        <p:spPr bwMode="auto">
          <a:xfrm flipH="1" flipV="1">
            <a:off x="3618032" y="4834656"/>
            <a:ext cx="1524000" cy="603683"/>
          </a:xfrm>
          <a:prstGeom prst="straightConnector1">
            <a:avLst/>
          </a:prstGeom>
          <a:noFill/>
          <a:ln w="38100" cap="flat" cmpd="sng" algn="ctr">
            <a:solidFill>
              <a:srgbClr val="FB6CA5">
                <a:alpha val="56000"/>
              </a:srgbClr>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TextBox 4">
            <a:extLst>
              <a:ext uri="{FF2B5EF4-FFF2-40B4-BE49-F238E27FC236}">
                <a16:creationId xmlns:a16="http://schemas.microsoft.com/office/drawing/2014/main" id="{653AE747-253B-5C33-4CDB-D72E535CB649}"/>
              </a:ext>
            </a:extLst>
          </p:cNvPr>
          <p:cNvSpPr txBox="1"/>
          <p:nvPr/>
        </p:nvSpPr>
        <p:spPr>
          <a:xfrm>
            <a:off x="4380032" y="5379870"/>
            <a:ext cx="2209800" cy="369332"/>
          </a:xfrm>
          <a:prstGeom prst="rect">
            <a:avLst/>
          </a:prstGeom>
          <a:noFill/>
        </p:spPr>
        <p:txBody>
          <a:bodyPr wrap="square">
            <a:spAutoFit/>
          </a:bodyPr>
          <a:lstStyle/>
          <a:p>
            <a:r>
              <a:rPr lang="en-US" sz="1800" dirty="0">
                <a:solidFill>
                  <a:srgbClr val="FB6CA5"/>
                </a:solidFill>
                <a:ea typeface="ＭＳ Ｐゴシック" pitchFamily="34" charset="-128"/>
              </a:rPr>
              <a:t>update or modify</a:t>
            </a:r>
            <a:endParaRPr lang="en-US" dirty="0">
              <a:solidFill>
                <a:srgbClr val="FB6CA5"/>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4CE8BAAA-8436-A117-AA90-5627717E393C}"/>
              </a:ext>
            </a:extLst>
          </p:cNvPr>
          <p:cNvSpPr>
            <a:spLocks noGrp="1" noChangeArrowheads="1"/>
          </p:cNvSpPr>
          <p:nvPr>
            <p:ph type="title"/>
          </p:nvPr>
        </p:nvSpPr>
        <p:spPr>
          <a:xfrm>
            <a:off x="155448" y="304800"/>
            <a:ext cx="8001000" cy="457200"/>
          </a:xfrm>
        </p:spPr>
        <p:txBody>
          <a:bodyPr/>
          <a:lstStyle/>
          <a:p>
            <a:r>
              <a:rPr lang="en-US" altLang="en-US" dirty="0">
                <a:solidFill>
                  <a:srgbClr val="262673"/>
                </a:solidFill>
              </a:rPr>
              <a:t>Uniqueness of keys</a:t>
            </a:r>
          </a:p>
        </p:txBody>
      </p:sp>
      <p:sp>
        <p:nvSpPr>
          <p:cNvPr id="3" name="Content Placeholder 2">
            <a:extLst>
              <a:ext uri="{FF2B5EF4-FFF2-40B4-BE49-F238E27FC236}">
                <a16:creationId xmlns:a16="http://schemas.microsoft.com/office/drawing/2014/main" id="{FAF4819D-25C6-6BD5-65B8-8769F75EFFF1}"/>
              </a:ext>
            </a:extLst>
          </p:cNvPr>
          <p:cNvSpPr>
            <a:spLocks noGrp="1"/>
          </p:cNvSpPr>
          <p:nvPr>
            <p:ph idx="1"/>
          </p:nvPr>
        </p:nvSpPr>
        <p:spPr>
          <a:xfrm>
            <a:off x="152400" y="1066800"/>
            <a:ext cx="9067800" cy="5410200"/>
          </a:xfrm>
        </p:spPr>
        <p:txBody>
          <a:bodyPr/>
          <a:lstStyle/>
          <a:p>
            <a:pPr marL="0" indent="0">
              <a:buNone/>
              <a:defRPr/>
            </a:pPr>
            <a:endParaRPr lang="en-US" sz="2400" dirty="0">
              <a:ea typeface="ＭＳ Ｐゴシック" pitchFamily="34" charset="-128"/>
            </a:endParaRPr>
          </a:p>
          <a:p>
            <a:pPr marL="0" indent="0">
              <a:buNone/>
              <a:defRPr/>
            </a:pPr>
            <a:r>
              <a:rPr lang="en-US" sz="2400" dirty="0">
                <a:ea typeface="ＭＳ Ｐゴシック" pitchFamily="34" charset="-128"/>
              </a:rPr>
              <a:t>Dictionary of FID:COVER items.</a:t>
            </a:r>
          </a:p>
          <a:p>
            <a:pPr marL="0" indent="0">
              <a:buNone/>
              <a:defRPr/>
            </a:pPr>
            <a:endParaRPr lang="en-US" sz="2400" dirty="0">
              <a:ea typeface="ＭＳ Ｐゴシック" pitchFamily="34" charset="-128"/>
            </a:endParaRPr>
          </a:p>
          <a:p>
            <a:pPr marL="0" indent="0">
              <a:buNone/>
              <a:defRPr/>
            </a:pPr>
            <a:endParaRPr lang="en-US" sz="2400" dirty="0">
              <a:ea typeface="ＭＳ Ｐゴシック" pitchFamily="34" charset="-128"/>
            </a:endParaRPr>
          </a:p>
          <a:p>
            <a:pPr marL="0" indent="0">
              <a:buNone/>
              <a:defRPr/>
            </a:pPr>
            <a:endParaRPr lang="en-US" sz="2400" dirty="0">
              <a:ea typeface="ＭＳ Ｐゴシック" pitchFamily="34" charset="-128"/>
            </a:endParaRPr>
          </a:p>
          <a:p>
            <a:pPr marL="0" indent="0">
              <a:buNone/>
              <a:defRPr/>
            </a:pPr>
            <a:r>
              <a:rPr lang="en-US" sz="2400" dirty="0">
                <a:ea typeface="ＭＳ Ｐゴシック" pitchFamily="34" charset="-128"/>
              </a:rPr>
              <a:t>Dictionary of  </a:t>
            </a:r>
            <a:r>
              <a:rPr lang="en-US" sz="2400" dirty="0" err="1">
                <a:ea typeface="ＭＳ Ｐゴシック" pitchFamily="34" charset="-128"/>
              </a:rPr>
              <a:t>COVER:frequency</a:t>
            </a:r>
            <a:endParaRPr lang="en-US" sz="2400" dirty="0">
              <a:ea typeface="ＭＳ Ｐゴシック" pitchFamily="34" charset="-128"/>
            </a:endParaRPr>
          </a:p>
        </p:txBody>
      </p:sp>
      <p:pic>
        <p:nvPicPr>
          <p:cNvPr id="6" name="Picture 5">
            <a:extLst>
              <a:ext uri="{FF2B5EF4-FFF2-40B4-BE49-F238E27FC236}">
                <a16:creationId xmlns:a16="http://schemas.microsoft.com/office/drawing/2014/main" id="{6BD977C1-5AE1-2305-042C-987C68A4B53C}"/>
              </a:ext>
            </a:extLst>
          </p:cNvPr>
          <p:cNvPicPr>
            <a:picLocks noChangeAspect="1" noChangeArrowheads="1"/>
          </p:cNvPicPr>
          <p:nvPr/>
        </p:nvPicPr>
        <p:blipFill rotWithShape="1">
          <a:blip r:embed="rId3"/>
          <a:srcRect l="1802" t="24600" r="56556" b="22784"/>
          <a:stretch/>
        </p:blipFill>
        <p:spPr bwMode="auto">
          <a:xfrm>
            <a:off x="5638800" y="1488906"/>
            <a:ext cx="2823369" cy="4307610"/>
          </a:xfrm>
          <a:prstGeom prst="rect">
            <a:avLst/>
          </a:prstGeom>
          <a:noFill/>
          <a:ln>
            <a:noFill/>
          </a:ln>
          <a:effectLst/>
        </p:spPr>
      </p:pic>
      <p:sp>
        <p:nvSpPr>
          <p:cNvPr id="4" name="TextBox 3">
            <a:extLst>
              <a:ext uri="{FF2B5EF4-FFF2-40B4-BE49-F238E27FC236}">
                <a16:creationId xmlns:a16="http://schemas.microsoft.com/office/drawing/2014/main" id="{28111CB6-6615-CB8F-7B57-04F26BC8E788}"/>
              </a:ext>
            </a:extLst>
          </p:cNvPr>
          <p:cNvSpPr txBox="1"/>
          <p:nvPr/>
        </p:nvSpPr>
        <p:spPr>
          <a:xfrm>
            <a:off x="785036" y="2209800"/>
            <a:ext cx="2872563" cy="369332"/>
          </a:xfrm>
          <a:prstGeom prst="rect">
            <a:avLst/>
          </a:prstGeom>
          <a:noFill/>
          <a:ln>
            <a:solidFill>
              <a:srgbClr val="FFFF00"/>
            </a:solidFill>
          </a:ln>
        </p:spPr>
        <p:txBody>
          <a:bodyPr wrap="square">
            <a:spAutoFit/>
          </a:bodyPr>
          <a:lstStyle/>
          <a:p>
            <a:pPr>
              <a:defRPr/>
            </a:pPr>
            <a:r>
              <a:rPr lang="en-US" dirty="0">
                <a:solidFill>
                  <a:srgbClr val="CC7A6C"/>
                </a:solidFill>
                <a:ea typeface="ＭＳ Ｐゴシック" pitchFamily="34" charset="-128"/>
              </a:rPr>
              <a:t>Will the FIDs be </a:t>
            </a:r>
            <a:r>
              <a:rPr lang="en-US" sz="1800" dirty="0">
                <a:solidFill>
                  <a:srgbClr val="CC7A6C"/>
                </a:solidFill>
                <a:ea typeface="ＭＳ Ｐゴシック" pitchFamily="34" charset="-128"/>
              </a:rPr>
              <a:t>unique?</a:t>
            </a:r>
          </a:p>
        </p:txBody>
      </p:sp>
      <p:sp>
        <p:nvSpPr>
          <p:cNvPr id="2" name="TextBox 1">
            <a:extLst>
              <a:ext uri="{FF2B5EF4-FFF2-40B4-BE49-F238E27FC236}">
                <a16:creationId xmlns:a16="http://schemas.microsoft.com/office/drawing/2014/main" id="{E92349E8-5F78-F940-BD89-5EFF32B5A891}"/>
              </a:ext>
            </a:extLst>
          </p:cNvPr>
          <p:cNvSpPr txBox="1"/>
          <p:nvPr/>
        </p:nvSpPr>
        <p:spPr>
          <a:xfrm>
            <a:off x="762000" y="4094203"/>
            <a:ext cx="3276600" cy="369332"/>
          </a:xfrm>
          <a:prstGeom prst="rect">
            <a:avLst/>
          </a:prstGeom>
          <a:noFill/>
          <a:ln>
            <a:solidFill>
              <a:srgbClr val="FFFF00"/>
            </a:solidFill>
          </a:ln>
        </p:spPr>
        <p:txBody>
          <a:bodyPr wrap="square">
            <a:spAutoFit/>
          </a:bodyPr>
          <a:lstStyle/>
          <a:p>
            <a:pPr>
              <a:defRPr/>
            </a:pPr>
            <a:r>
              <a:rPr lang="en-US" dirty="0">
                <a:solidFill>
                  <a:srgbClr val="CC7A6C"/>
                </a:solidFill>
                <a:ea typeface="ＭＳ Ｐゴシック" pitchFamily="34" charset="-128"/>
              </a:rPr>
              <a:t>Will the COVERs be </a:t>
            </a:r>
            <a:r>
              <a:rPr lang="en-US" sz="1800" dirty="0">
                <a:solidFill>
                  <a:srgbClr val="CC7A6C"/>
                </a:solidFill>
                <a:ea typeface="ＭＳ Ｐゴシック" pitchFamily="34" charset="-128"/>
              </a:rPr>
              <a:t>unique?</a:t>
            </a:r>
          </a:p>
        </p:txBody>
      </p:sp>
      <p:sp>
        <p:nvSpPr>
          <p:cNvPr id="7" name="TextBox 6">
            <a:extLst>
              <a:ext uri="{FF2B5EF4-FFF2-40B4-BE49-F238E27FC236}">
                <a16:creationId xmlns:a16="http://schemas.microsoft.com/office/drawing/2014/main" id="{6A301BF3-1E6B-6FE3-7242-3ACD5BEA9504}"/>
              </a:ext>
            </a:extLst>
          </p:cNvPr>
          <p:cNvSpPr txBox="1"/>
          <p:nvPr/>
        </p:nvSpPr>
        <p:spPr>
          <a:xfrm>
            <a:off x="228600" y="5133975"/>
            <a:ext cx="4609214" cy="1200329"/>
          </a:xfrm>
          <a:prstGeom prst="rect">
            <a:avLst/>
          </a:prstGeom>
          <a:noFill/>
        </p:spPr>
        <p:txBody>
          <a:bodyPr wrap="square">
            <a:spAutoFit/>
          </a:bodyPr>
          <a:lstStyle/>
          <a:p>
            <a:pPr>
              <a:defRPr/>
            </a:pPr>
            <a:r>
              <a:rPr lang="en-US" sz="1800" dirty="0">
                <a:ea typeface="ＭＳ Ｐゴシック" pitchFamily="34" charset="-128"/>
              </a:rPr>
              <a:t>If keys are not guaranteed to be unique, may need to use a conditional statement for case </a:t>
            </a:r>
            <a:r>
              <a:rPr lang="en-US" altLang="en-US" sz="1800" dirty="0">
                <a:ea typeface="ＭＳ Ｐゴシック" pitchFamily="34" charset="-128"/>
              </a:rPr>
              <a:t>“</a:t>
            </a:r>
            <a:r>
              <a:rPr lang="en-US" sz="1800" dirty="0">
                <a:ea typeface="ＭＳ Ｐゴシック" pitchFamily="34" charset="-128"/>
              </a:rPr>
              <a:t>key not in dictionary</a:t>
            </a:r>
            <a:r>
              <a:rPr lang="en-US" altLang="en-US" sz="1800" dirty="0">
                <a:ea typeface="ＭＳ Ｐゴシック" pitchFamily="34" charset="-128"/>
              </a:rPr>
              <a:t>” to handle this case differently.</a:t>
            </a:r>
            <a:endParaRPr lang="en-US" sz="1800" dirty="0">
              <a:ea typeface="ＭＳ Ｐゴシック" pitchFamily="34" charset="-128"/>
            </a:endParaRPr>
          </a:p>
        </p:txBody>
      </p:sp>
    </p:spTree>
    <p:extLst>
      <p:ext uri="{BB962C8B-B14F-4D97-AF65-F5344CB8AC3E}">
        <p14:creationId xmlns:p14="http://schemas.microsoft.com/office/powerpoint/2010/main" val="3490651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animBg="1"/>
      <p:bldP spid="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C78EFFC3-2E15-494D-3375-D84D3BBF2C5A}"/>
              </a:ext>
            </a:extLst>
          </p:cNvPr>
          <p:cNvSpPr>
            <a:spLocks noGrp="1" noChangeArrowheads="1"/>
          </p:cNvSpPr>
          <p:nvPr>
            <p:ph type="title"/>
          </p:nvPr>
        </p:nvSpPr>
        <p:spPr/>
        <p:txBody>
          <a:bodyPr/>
          <a:lstStyle/>
          <a:p>
            <a:r>
              <a:rPr lang="en-US" altLang="en-US" sz="2800" dirty="0">
                <a:solidFill>
                  <a:srgbClr val="262673"/>
                </a:solidFill>
              </a:rPr>
              <a:t>Conditional statement for dictionary creation</a:t>
            </a:r>
          </a:p>
        </p:txBody>
      </p:sp>
      <p:sp>
        <p:nvSpPr>
          <p:cNvPr id="3" name="Content Placeholder 2">
            <a:extLst>
              <a:ext uri="{FF2B5EF4-FFF2-40B4-BE49-F238E27FC236}">
                <a16:creationId xmlns:a16="http://schemas.microsoft.com/office/drawing/2014/main" id="{A0DD93FB-615C-39A6-874E-17B82741219B}"/>
              </a:ext>
            </a:extLst>
          </p:cNvPr>
          <p:cNvSpPr>
            <a:spLocks noGrp="1"/>
          </p:cNvSpPr>
          <p:nvPr>
            <p:ph idx="1"/>
          </p:nvPr>
        </p:nvSpPr>
        <p:spPr/>
        <p:txBody>
          <a:bodyPr/>
          <a:lstStyle/>
          <a:p>
            <a:pPr>
              <a:buFontTx/>
              <a:buNone/>
              <a:defRPr/>
            </a:pPr>
            <a:r>
              <a:rPr lang="en-US" sz="1800" dirty="0">
                <a:ea typeface="ＭＳ Ｐゴシック" pitchFamily="34" charset="-128"/>
              </a:rPr>
              <a:t>Frequency example below: </a:t>
            </a:r>
          </a:p>
          <a:p>
            <a:pPr lvl="1">
              <a:defRPr/>
            </a:pPr>
            <a:r>
              <a:rPr lang="en-US" sz="1400" dirty="0">
                <a:ea typeface="ＭＳ Ｐゴシック" pitchFamily="34" charset="-128"/>
              </a:rPr>
              <a:t>Collects the frequency of cover types in a dictionary</a:t>
            </a:r>
          </a:p>
          <a:p>
            <a:pPr lvl="1">
              <a:defRPr/>
            </a:pPr>
            <a:r>
              <a:rPr lang="en-US" sz="1400" dirty="0">
                <a:ea typeface="ＭＳ Ｐゴシック" pitchFamily="34" charset="-128"/>
              </a:rPr>
              <a:t>Each item is </a:t>
            </a:r>
            <a:r>
              <a:rPr lang="en-US" sz="1400" b="1" dirty="0" err="1">
                <a:ea typeface="ＭＳ Ｐゴシック" pitchFamily="34" charset="-128"/>
              </a:rPr>
              <a:t>coverType:frequency</a:t>
            </a:r>
            <a:r>
              <a:rPr lang="en-US" sz="1400" b="1" dirty="0">
                <a:ea typeface="ＭＳ Ｐゴシック" pitchFamily="34" charset="-128"/>
              </a:rPr>
              <a:t> </a:t>
            </a:r>
            <a:br>
              <a:rPr lang="en-US" sz="1400" b="1" dirty="0">
                <a:ea typeface="ＭＳ Ｐゴシック" pitchFamily="34" charset="-128"/>
              </a:rPr>
            </a:br>
            <a:endParaRPr lang="en-US" sz="1400" b="1" dirty="0">
              <a:ea typeface="ＭＳ Ｐゴシック" pitchFamily="34" charset="-128"/>
            </a:endParaRPr>
          </a:p>
          <a:p>
            <a:pPr>
              <a:buFontTx/>
              <a:buNone/>
              <a:defRPr/>
            </a:pPr>
            <a:r>
              <a:rPr lang="en-US" sz="1800" b="1" dirty="0">
                <a:solidFill>
                  <a:srgbClr val="0000FF"/>
                </a:solidFill>
                <a:latin typeface="Courier New" panose="02070309020205020404" pitchFamily="49" charset="0"/>
                <a:ea typeface="ＭＳ Ｐゴシック" pitchFamily="34" charset="-128"/>
                <a:cs typeface="Courier New" panose="02070309020205020404" pitchFamily="49" charset="0"/>
              </a:rPr>
              <a:t>import</a:t>
            </a:r>
            <a:r>
              <a:rPr lang="en-US" sz="1800" dirty="0">
                <a:latin typeface="Courier New" panose="02070309020205020404" pitchFamily="49" charset="0"/>
                <a:ea typeface="ＭＳ Ｐゴシック" pitchFamily="34" charset="-128"/>
                <a:cs typeface="Courier New" panose="02070309020205020404" pitchFamily="49" charset="0"/>
              </a:rPr>
              <a:t> arcpy</a:t>
            </a:r>
          </a:p>
          <a:p>
            <a:pPr>
              <a:buFontTx/>
              <a:buNone/>
              <a:defRPr/>
            </a:pPr>
            <a:r>
              <a:rPr lang="en-US" sz="1800" dirty="0" err="1">
                <a:latin typeface="Courier New" panose="02070309020205020404" pitchFamily="49" charset="0"/>
                <a:ea typeface="ＭＳ Ｐゴシック" pitchFamily="34" charset="-128"/>
                <a:cs typeface="Courier New" panose="02070309020205020404" pitchFamily="49" charset="0"/>
              </a:rPr>
              <a:t>sc</a:t>
            </a:r>
            <a:r>
              <a:rPr lang="en-US" sz="1800" dirty="0">
                <a:latin typeface="Courier New" panose="02070309020205020404" pitchFamily="49" charset="0"/>
                <a:ea typeface="ＭＳ Ｐゴシック" pitchFamily="34" charset="-128"/>
                <a:cs typeface="Courier New" panose="02070309020205020404" pitchFamily="49" charset="0"/>
              </a:rPr>
              <a:t> = </a:t>
            </a:r>
            <a:r>
              <a:rPr lang="en-US" sz="1800" dirty="0" err="1">
                <a:latin typeface="Courier New" panose="02070309020205020404" pitchFamily="49" charset="0"/>
                <a:ea typeface="ＭＳ Ｐゴシック" pitchFamily="34" charset="-128"/>
                <a:cs typeface="Courier New" panose="02070309020205020404" pitchFamily="49" charset="0"/>
              </a:rPr>
              <a:t>arcpy.da.SearchCursor</a:t>
            </a:r>
            <a:r>
              <a:rPr lang="en-US" sz="1800" dirty="0">
                <a:latin typeface="Courier New" panose="02070309020205020404" pitchFamily="49" charset="0"/>
                <a:ea typeface="ＭＳ Ｐゴシック" pitchFamily="34" charset="-128"/>
                <a:cs typeface="Courier New" panose="02070309020205020404" pitchFamily="49" charset="0"/>
              </a:rPr>
              <a:t>('</a:t>
            </a:r>
            <a:r>
              <a:rPr lang="en-US" sz="1800" dirty="0" err="1">
                <a:latin typeface="Courier New" panose="02070309020205020404" pitchFamily="49" charset="0"/>
                <a:ea typeface="ＭＳ Ｐゴシック" pitchFamily="34" charset="-128"/>
                <a:cs typeface="Courier New" panose="02070309020205020404" pitchFamily="49" charset="0"/>
              </a:rPr>
              <a:t>park.shp</a:t>
            </a:r>
            <a:r>
              <a:rPr lang="en-US" sz="1800" dirty="0">
                <a:latin typeface="Courier New" panose="02070309020205020404" pitchFamily="49" charset="0"/>
                <a:ea typeface="ＭＳ Ｐゴシック" pitchFamily="34" charset="-128"/>
                <a:cs typeface="Courier New" panose="02070309020205020404" pitchFamily="49" charset="0"/>
              </a:rPr>
              <a:t>'</a:t>
            </a:r>
            <a:r>
              <a:rPr lang="en-US" altLang="en-US" sz="1800" dirty="0">
                <a:latin typeface="Courier New" panose="02070309020205020404" pitchFamily="49" charset="0"/>
                <a:ea typeface="ＭＳ Ｐゴシック" pitchFamily="34" charset="-128"/>
                <a:cs typeface="Courier New" panose="02070309020205020404" pitchFamily="49" charset="0"/>
              </a:rPr>
              <a:t>, </a:t>
            </a:r>
          </a:p>
          <a:p>
            <a:pPr>
              <a:buFontTx/>
              <a:buNone/>
              <a:defRPr/>
            </a:pPr>
            <a:r>
              <a:rPr lang="en-US" altLang="en-US" sz="1800" dirty="0">
                <a:latin typeface="Courier New" panose="02070309020205020404" pitchFamily="49" charset="0"/>
                <a:ea typeface="ＭＳ Ｐゴシック" pitchFamily="34" charset="-128"/>
                <a:cs typeface="Courier New" panose="02070309020205020404" pitchFamily="49" charset="0"/>
              </a:rPr>
              <a:t>                           [</a:t>
            </a:r>
            <a:r>
              <a:rPr lang="en-US" sz="1800" dirty="0">
                <a:latin typeface="Courier New" panose="02070309020205020404" pitchFamily="49" charset="0"/>
                <a:ea typeface="ＭＳ Ｐゴシック" pitchFamily="34" charset="-128"/>
                <a:cs typeface="Courier New" panose="02070309020205020404" pitchFamily="49" charset="0"/>
              </a:rPr>
              <a:t>'</a:t>
            </a:r>
            <a:r>
              <a:rPr lang="en-US" altLang="en-US" sz="1800" dirty="0">
                <a:latin typeface="Courier New" panose="02070309020205020404" pitchFamily="49" charset="0"/>
                <a:ea typeface="ＭＳ Ｐゴシック" pitchFamily="34" charset="-128"/>
                <a:cs typeface="Courier New" panose="02070309020205020404" pitchFamily="49" charset="0"/>
              </a:rPr>
              <a:t>COVER</a:t>
            </a:r>
            <a:r>
              <a:rPr lang="en-US" sz="1800" dirty="0">
                <a:latin typeface="Courier New" panose="02070309020205020404" pitchFamily="49" charset="0"/>
                <a:ea typeface="ＭＳ Ｐゴシック" pitchFamily="34" charset="-128"/>
                <a:cs typeface="Courier New" panose="02070309020205020404" pitchFamily="49" charset="0"/>
              </a:rPr>
              <a:t>'</a:t>
            </a:r>
            <a:r>
              <a:rPr lang="en-US" altLang="en-US" sz="1800" dirty="0">
                <a:latin typeface="Courier New" panose="02070309020205020404" pitchFamily="49" charset="0"/>
                <a:ea typeface="ＭＳ Ｐゴシック" pitchFamily="34" charset="-128"/>
                <a:cs typeface="Courier New" panose="02070309020205020404" pitchFamily="49" charset="0"/>
              </a:rPr>
              <a:t>]</a:t>
            </a:r>
            <a:r>
              <a:rPr lang="en-US" sz="1800" dirty="0">
                <a:latin typeface="Courier New" panose="02070309020205020404" pitchFamily="49" charset="0"/>
                <a:ea typeface="ＭＳ Ｐゴシック" pitchFamily="34" charset="-128"/>
                <a:cs typeface="Courier New" panose="02070309020205020404" pitchFamily="49" charset="0"/>
              </a:rPr>
              <a:t>)</a:t>
            </a:r>
          </a:p>
          <a:p>
            <a:pPr>
              <a:buFontTx/>
              <a:buNone/>
              <a:defRPr/>
            </a:pPr>
            <a:r>
              <a:rPr lang="en-US" sz="1800" dirty="0" err="1">
                <a:latin typeface="Courier New" panose="02070309020205020404" pitchFamily="49" charset="0"/>
                <a:ea typeface="ＭＳ Ｐゴシック" pitchFamily="34" charset="-128"/>
                <a:cs typeface="Courier New" panose="02070309020205020404" pitchFamily="49" charset="0"/>
              </a:rPr>
              <a:t>myD</a:t>
            </a:r>
            <a:r>
              <a:rPr lang="en-US" sz="1800" dirty="0">
                <a:latin typeface="Courier New" panose="02070309020205020404" pitchFamily="49" charset="0"/>
                <a:ea typeface="ＭＳ Ｐゴシック" pitchFamily="34" charset="-128"/>
                <a:cs typeface="Courier New" panose="02070309020205020404" pitchFamily="49" charset="0"/>
              </a:rPr>
              <a:t> = {}</a:t>
            </a:r>
          </a:p>
          <a:p>
            <a:pPr>
              <a:buFontTx/>
              <a:buNone/>
              <a:defRPr/>
            </a:pPr>
            <a:r>
              <a:rPr lang="en-US" sz="1800" b="1" dirty="0">
                <a:solidFill>
                  <a:srgbClr val="0000FF"/>
                </a:solidFill>
                <a:latin typeface="Courier New" panose="02070309020205020404" pitchFamily="49" charset="0"/>
                <a:ea typeface="ＭＳ Ｐゴシック" pitchFamily="34" charset="-128"/>
                <a:cs typeface="Courier New" panose="02070309020205020404" pitchFamily="49" charset="0"/>
              </a:rPr>
              <a:t>for</a:t>
            </a:r>
            <a:r>
              <a:rPr lang="en-US" sz="1800" dirty="0">
                <a:latin typeface="Courier New" panose="02070309020205020404" pitchFamily="49" charset="0"/>
                <a:ea typeface="ＭＳ Ｐゴシック" pitchFamily="34" charset="-128"/>
                <a:cs typeface="Courier New" panose="02070309020205020404" pitchFamily="49" charset="0"/>
              </a:rPr>
              <a:t> row </a:t>
            </a:r>
            <a:r>
              <a:rPr lang="en-US" sz="1800" b="1" dirty="0">
                <a:solidFill>
                  <a:srgbClr val="0000FF"/>
                </a:solidFill>
                <a:latin typeface="Courier New" panose="02070309020205020404" pitchFamily="49" charset="0"/>
                <a:ea typeface="ＭＳ Ｐゴシック" pitchFamily="34" charset="-128"/>
                <a:cs typeface="Courier New" panose="02070309020205020404" pitchFamily="49" charset="0"/>
              </a:rPr>
              <a:t>in</a:t>
            </a: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err="1">
                <a:latin typeface="Courier New" panose="02070309020205020404" pitchFamily="49" charset="0"/>
                <a:ea typeface="ＭＳ Ｐゴシック" pitchFamily="34" charset="-128"/>
                <a:cs typeface="Courier New" panose="02070309020205020404" pitchFamily="49" charset="0"/>
              </a:rPr>
              <a:t>sc</a:t>
            </a:r>
            <a:r>
              <a:rPr lang="en-US" sz="1800" dirty="0">
                <a:latin typeface="Courier New" panose="02070309020205020404" pitchFamily="49" charset="0"/>
                <a:ea typeface="ＭＳ Ｐゴシック" pitchFamily="34" charset="-128"/>
                <a:cs typeface="Courier New" panose="02070309020205020404" pitchFamily="49" charset="0"/>
              </a:rPr>
              <a:t>:</a:t>
            </a:r>
          </a:p>
          <a:p>
            <a:pPr>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    key = row[0]</a:t>
            </a:r>
          </a:p>
          <a:p>
            <a:pPr>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b="1" dirty="0">
                <a:solidFill>
                  <a:srgbClr val="0000FF"/>
                </a:solidFill>
                <a:latin typeface="Courier New" panose="02070309020205020404" pitchFamily="49" charset="0"/>
                <a:ea typeface="ＭＳ Ｐゴシック" pitchFamily="34" charset="-128"/>
                <a:cs typeface="Courier New" panose="02070309020205020404" pitchFamily="49" charset="0"/>
              </a:rPr>
              <a:t>if</a:t>
            </a:r>
            <a:r>
              <a:rPr lang="en-US" sz="1800" dirty="0">
                <a:latin typeface="Courier New" panose="02070309020205020404" pitchFamily="49" charset="0"/>
                <a:ea typeface="ＭＳ Ｐゴシック" pitchFamily="34" charset="-128"/>
                <a:cs typeface="Courier New" panose="02070309020205020404" pitchFamily="49" charset="0"/>
              </a:rPr>
              <a:t> key</a:t>
            </a:r>
            <a:r>
              <a:rPr lang="en-US" sz="1800" b="1" dirty="0">
                <a:solidFill>
                  <a:srgbClr val="0000FF"/>
                </a:solidFill>
                <a:latin typeface="Courier New" panose="02070309020205020404" pitchFamily="49" charset="0"/>
                <a:ea typeface="ＭＳ Ｐゴシック" pitchFamily="34" charset="-128"/>
                <a:cs typeface="Courier New" panose="02070309020205020404" pitchFamily="49" charset="0"/>
              </a:rPr>
              <a:t> not in </a:t>
            </a:r>
            <a:r>
              <a:rPr lang="en-US" sz="1800" dirty="0" err="1">
                <a:latin typeface="Courier New" panose="02070309020205020404" pitchFamily="49" charset="0"/>
                <a:ea typeface="ＭＳ Ｐゴシック" pitchFamily="34" charset="-128"/>
                <a:cs typeface="Courier New" panose="02070309020205020404" pitchFamily="49" charset="0"/>
              </a:rPr>
              <a:t>myD</a:t>
            </a:r>
            <a:r>
              <a:rPr lang="en-US" sz="1800" dirty="0">
                <a:latin typeface="Courier New" panose="02070309020205020404" pitchFamily="49" charset="0"/>
                <a:ea typeface="ＭＳ Ｐゴシック" pitchFamily="34" charset="-128"/>
                <a:cs typeface="Courier New" panose="02070309020205020404" pitchFamily="49" charset="0"/>
              </a:rPr>
              <a:t>:</a:t>
            </a:r>
          </a:p>
          <a:p>
            <a:pPr>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err="1">
                <a:latin typeface="Courier New" panose="02070309020205020404" pitchFamily="49" charset="0"/>
                <a:ea typeface="ＭＳ Ｐゴシック" pitchFamily="34" charset="-128"/>
                <a:cs typeface="Courier New" panose="02070309020205020404" pitchFamily="49" charset="0"/>
              </a:rPr>
              <a:t>myD</a:t>
            </a:r>
            <a:r>
              <a:rPr lang="en-US" sz="1800" dirty="0">
                <a:latin typeface="Courier New" panose="02070309020205020404" pitchFamily="49" charset="0"/>
                <a:ea typeface="ＭＳ Ｐゴシック" pitchFamily="34" charset="-128"/>
                <a:cs typeface="Courier New" panose="02070309020205020404" pitchFamily="49" charset="0"/>
              </a:rPr>
              <a:t>[key] = 0</a:t>
            </a:r>
          </a:p>
          <a:p>
            <a:pPr>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err="1">
                <a:latin typeface="Courier New" panose="02070309020205020404" pitchFamily="49" charset="0"/>
                <a:ea typeface="ＭＳ Ｐゴシック" pitchFamily="34" charset="-128"/>
                <a:cs typeface="Courier New" panose="02070309020205020404" pitchFamily="49" charset="0"/>
              </a:rPr>
              <a:t>myD</a:t>
            </a:r>
            <a:r>
              <a:rPr lang="en-US" sz="1800" dirty="0">
                <a:latin typeface="Courier New" panose="02070309020205020404" pitchFamily="49" charset="0"/>
                <a:ea typeface="ＭＳ Ｐゴシック" pitchFamily="34" charset="-128"/>
                <a:cs typeface="Courier New" panose="02070309020205020404" pitchFamily="49" charset="0"/>
              </a:rPr>
              <a:t>[key] = </a:t>
            </a:r>
            <a:r>
              <a:rPr lang="en-US" sz="1800" dirty="0" err="1">
                <a:latin typeface="Courier New" panose="02070309020205020404" pitchFamily="49" charset="0"/>
                <a:ea typeface="ＭＳ Ｐゴシック" pitchFamily="34" charset="-128"/>
                <a:cs typeface="Courier New" panose="02070309020205020404" pitchFamily="49" charset="0"/>
              </a:rPr>
              <a:t>myD</a:t>
            </a:r>
            <a:r>
              <a:rPr lang="en-US" sz="1800" dirty="0">
                <a:latin typeface="Courier New" panose="02070309020205020404" pitchFamily="49" charset="0"/>
                <a:ea typeface="ＭＳ Ｐゴシック" pitchFamily="34" charset="-128"/>
                <a:cs typeface="Courier New" panose="02070309020205020404" pitchFamily="49" charset="0"/>
              </a:rPr>
              <a:t>[key] + 1</a:t>
            </a:r>
          </a:p>
          <a:p>
            <a:pPr>
              <a:buFontTx/>
              <a:buNone/>
              <a:defRPr/>
            </a:pPr>
            <a:r>
              <a:rPr lang="en-US" sz="1800" b="1" dirty="0">
                <a:solidFill>
                  <a:srgbClr val="0000FF"/>
                </a:solidFill>
                <a:latin typeface="Courier New" panose="02070309020205020404" pitchFamily="49" charset="0"/>
                <a:ea typeface="ＭＳ Ｐゴシック" pitchFamily="34" charset="-128"/>
                <a:cs typeface="Courier New" panose="02070309020205020404" pitchFamily="49" charset="0"/>
              </a:rPr>
              <a:t>del</a:t>
            </a: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err="1">
                <a:latin typeface="Courier New" panose="02070309020205020404" pitchFamily="49" charset="0"/>
                <a:ea typeface="ＭＳ Ｐゴシック" pitchFamily="34" charset="-128"/>
                <a:cs typeface="Courier New" panose="02070309020205020404" pitchFamily="49" charset="0"/>
              </a:rPr>
              <a:t>sc</a:t>
            </a:r>
            <a:endParaRPr lang="en-US" sz="1800" dirty="0">
              <a:latin typeface="Courier New" panose="02070309020205020404" pitchFamily="49" charset="0"/>
              <a:ea typeface="ＭＳ Ｐゴシック" pitchFamily="34" charset="-128"/>
              <a:cs typeface="Courier New" panose="02070309020205020404" pitchFamily="49" charset="0"/>
            </a:endParaRPr>
          </a:p>
          <a:p>
            <a:pPr>
              <a:buFontTx/>
              <a:buNone/>
              <a:defRPr/>
            </a:pPr>
            <a:endParaRPr lang="en-US" sz="1800" dirty="0">
              <a:ea typeface="ＭＳ Ｐゴシック" pitchFamily="34" charset="-128"/>
            </a:endParaRPr>
          </a:p>
          <a:p>
            <a:pPr>
              <a:buFontTx/>
              <a:buNone/>
              <a:defRPr/>
            </a:pPr>
            <a:endParaRPr lang="en-US" sz="2400" dirty="0">
              <a:ea typeface="ＭＳ Ｐゴシック" pitchFamily="34" charset="-128"/>
            </a:endParaRPr>
          </a:p>
        </p:txBody>
      </p:sp>
      <p:pic>
        <p:nvPicPr>
          <p:cNvPr id="6" name="Picture 5">
            <a:extLst>
              <a:ext uri="{FF2B5EF4-FFF2-40B4-BE49-F238E27FC236}">
                <a16:creationId xmlns:a16="http://schemas.microsoft.com/office/drawing/2014/main" id="{5C4AC210-F5B7-497B-E9E8-E9BD7E466C69}"/>
              </a:ext>
            </a:extLst>
          </p:cNvPr>
          <p:cNvPicPr>
            <a:picLocks noChangeAspect="1" noChangeArrowheads="1"/>
          </p:cNvPicPr>
          <p:nvPr/>
        </p:nvPicPr>
        <p:blipFill rotWithShape="1">
          <a:blip r:embed="rId3"/>
          <a:srcRect l="1802" t="24600" r="64708" b="22784"/>
          <a:stretch/>
        </p:blipFill>
        <p:spPr bwMode="auto">
          <a:xfrm>
            <a:off x="5943600" y="742879"/>
            <a:ext cx="2743200" cy="5200721"/>
          </a:xfrm>
          <a:prstGeom prst="rect">
            <a:avLst/>
          </a:prstGeom>
          <a:noFill/>
          <a:ln>
            <a:noFill/>
          </a:ln>
          <a:effectLst/>
        </p:spPr>
      </p:pic>
      <p:sp>
        <p:nvSpPr>
          <p:cNvPr id="5" name="TextBox 4">
            <a:extLst>
              <a:ext uri="{FF2B5EF4-FFF2-40B4-BE49-F238E27FC236}">
                <a16:creationId xmlns:a16="http://schemas.microsoft.com/office/drawing/2014/main" id="{41B26086-9CC7-8EBC-A0D1-13247EE454F3}"/>
              </a:ext>
            </a:extLst>
          </p:cNvPr>
          <p:cNvSpPr txBox="1"/>
          <p:nvPr/>
        </p:nvSpPr>
        <p:spPr>
          <a:xfrm>
            <a:off x="4376738" y="6075363"/>
            <a:ext cx="4595812" cy="646112"/>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defRPr/>
            </a:pPr>
            <a:r>
              <a:rPr lang="en-US" sz="1800" dirty="0">
                <a:solidFill>
                  <a:srgbClr val="000000"/>
                </a:solidFill>
                <a:latin typeface="Courier New" panose="02070309020205020404" pitchFamily="49" charset="0"/>
                <a:cs typeface="Courier New" panose="02070309020205020404" pitchFamily="49" charset="0"/>
              </a:rPr>
              <a:t>&gt;&gt;&gt; print(</a:t>
            </a:r>
            <a:r>
              <a:rPr lang="en-US" sz="1800" dirty="0" err="1">
                <a:solidFill>
                  <a:srgbClr val="000000"/>
                </a:solidFill>
                <a:latin typeface="Courier New" panose="02070309020205020404" pitchFamily="49" charset="0"/>
                <a:cs typeface="Courier New" panose="02070309020205020404" pitchFamily="49" charset="0"/>
              </a:rPr>
              <a:t>myD</a:t>
            </a:r>
            <a:r>
              <a:rPr lang="en-US" sz="1800" dirty="0">
                <a:solidFill>
                  <a:srgbClr val="000000"/>
                </a:solidFill>
                <a:latin typeface="Courier New" panose="02070309020205020404" pitchFamily="49" charset="0"/>
                <a:cs typeface="Courier New" panose="02070309020205020404" pitchFamily="49" charset="0"/>
              </a:rPr>
              <a:t>)</a:t>
            </a:r>
          </a:p>
          <a:p>
            <a:pPr eaLnBrk="1" hangingPunct="1">
              <a:defRPr/>
            </a:pPr>
            <a:r>
              <a:rPr lang="en-US" sz="1800" dirty="0">
                <a:solidFill>
                  <a:srgbClr val="000000"/>
                </a:solidFill>
                <a:latin typeface="Courier New" panose="02070309020205020404" pitchFamily="49" charset="0"/>
                <a:cs typeface="Courier New" panose="02070309020205020404" pitchFamily="49" charset="0"/>
              </a:rPr>
              <a:t>{</a:t>
            </a:r>
            <a:r>
              <a:rPr lang="en-US" sz="1800" dirty="0">
                <a:latin typeface="Courier New" panose="02070309020205020404" pitchFamily="49" charset="0"/>
                <a:cs typeface="Courier New" panose="02070309020205020404" pitchFamily="49" charset="0"/>
              </a:rPr>
              <a:t>'</a:t>
            </a:r>
            <a:r>
              <a:rPr lang="en-US" sz="1800" dirty="0">
                <a:solidFill>
                  <a:srgbClr val="000000"/>
                </a:solidFill>
                <a:latin typeface="Courier New" panose="02070309020205020404" pitchFamily="49" charset="0"/>
                <a:cs typeface="Courier New" panose="02070309020205020404" pitchFamily="49" charset="0"/>
              </a:rPr>
              <a:t>woods</a:t>
            </a:r>
            <a:r>
              <a:rPr lang="en-US" sz="1800" dirty="0">
                <a:latin typeface="Courier New" panose="02070309020205020404" pitchFamily="49" charset="0"/>
                <a:cs typeface="Courier New" panose="02070309020205020404" pitchFamily="49" charset="0"/>
              </a:rPr>
              <a:t>'</a:t>
            </a:r>
            <a:r>
              <a:rPr lang="en-US" sz="1800" dirty="0">
                <a:solidFill>
                  <a:srgbClr val="000000"/>
                </a:solidFill>
                <a:latin typeface="Courier New" panose="02070309020205020404" pitchFamily="49" charset="0"/>
                <a:cs typeface="Courier New" panose="02070309020205020404" pitchFamily="49" charset="0"/>
              </a:rPr>
              <a:t>:9, </a:t>
            </a:r>
            <a:r>
              <a:rPr lang="en-US" sz="1800" dirty="0">
                <a:latin typeface="Courier New" panose="02070309020205020404" pitchFamily="49" charset="0"/>
                <a:cs typeface="Courier New" panose="02070309020205020404" pitchFamily="49" charset="0"/>
              </a:rPr>
              <a:t>'</a:t>
            </a:r>
            <a:r>
              <a:rPr lang="en-US" sz="1800" dirty="0">
                <a:solidFill>
                  <a:srgbClr val="000000"/>
                </a:solidFill>
                <a:latin typeface="Courier New" panose="02070309020205020404" pitchFamily="49" charset="0"/>
                <a:cs typeface="Courier New" panose="02070309020205020404" pitchFamily="49" charset="0"/>
              </a:rPr>
              <a:t>orch</a:t>
            </a:r>
            <a:r>
              <a:rPr lang="en-US" sz="1800" dirty="0">
                <a:latin typeface="Courier New" panose="02070309020205020404" pitchFamily="49" charset="0"/>
                <a:cs typeface="Courier New" panose="02070309020205020404" pitchFamily="49" charset="0"/>
              </a:rPr>
              <a:t>'</a:t>
            </a:r>
            <a:r>
              <a:rPr lang="en-US" sz="1800" dirty="0">
                <a:solidFill>
                  <a:srgbClr val="000000"/>
                </a:solidFill>
                <a:latin typeface="Courier New" panose="02070309020205020404" pitchFamily="49" charset="0"/>
                <a:cs typeface="Courier New" panose="02070309020205020404" pitchFamily="49" charset="0"/>
              </a:rPr>
              <a:t>:4,</a:t>
            </a:r>
            <a:r>
              <a:rPr lang="en-US" sz="1800" dirty="0">
                <a:latin typeface="Courier New" panose="02070309020205020404" pitchFamily="49" charset="0"/>
                <a:cs typeface="Courier New" panose="02070309020205020404" pitchFamily="49" charset="0"/>
              </a:rPr>
              <a:t> '</a:t>
            </a:r>
            <a:r>
              <a:rPr lang="en-US" sz="1800" dirty="0">
                <a:solidFill>
                  <a:srgbClr val="000000"/>
                </a:solidFill>
                <a:latin typeface="Courier New" panose="02070309020205020404" pitchFamily="49" charset="0"/>
                <a:cs typeface="Courier New" panose="02070309020205020404" pitchFamily="49" charset="0"/>
              </a:rPr>
              <a:t>other</a:t>
            </a:r>
            <a:r>
              <a:rPr lang="en-US" sz="1800" dirty="0">
                <a:latin typeface="Courier New" panose="02070309020205020404" pitchFamily="49" charset="0"/>
                <a:cs typeface="Courier New" panose="02070309020205020404" pitchFamily="49" charset="0"/>
              </a:rPr>
              <a:t>'</a:t>
            </a:r>
            <a:r>
              <a:rPr lang="en-US" sz="1800" dirty="0">
                <a:solidFill>
                  <a:srgbClr val="000000"/>
                </a:solidFill>
                <a:latin typeface="Courier New" panose="02070309020205020404" pitchFamily="49" charset="0"/>
                <a:cs typeface="Courier New" panose="02070309020205020404" pitchFamily="49" charset="0"/>
              </a:rPr>
              <a:t>:3}</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A7817B-783A-1810-D1C4-15162924F470}"/>
              </a:ext>
            </a:extLst>
          </p:cNvPr>
          <p:cNvSpPr/>
          <p:nvPr/>
        </p:nvSpPr>
        <p:spPr bwMode="auto">
          <a:xfrm>
            <a:off x="0" y="4343400"/>
            <a:ext cx="9144000" cy="1524000"/>
          </a:xfrm>
          <a:prstGeom prst="rect">
            <a:avLst/>
          </a:prstGeom>
          <a:solidFill>
            <a:schemeClr val="bg1">
              <a:lumMod val="85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 name="Title 1">
            <a:extLst>
              <a:ext uri="{FF2B5EF4-FFF2-40B4-BE49-F238E27FC236}">
                <a16:creationId xmlns:a16="http://schemas.microsoft.com/office/drawing/2014/main" id="{5ECC76CA-E7B0-203D-1DBB-EFC78BA7E5BE}"/>
              </a:ext>
            </a:extLst>
          </p:cNvPr>
          <p:cNvSpPr>
            <a:spLocks noGrp="1"/>
          </p:cNvSpPr>
          <p:nvPr>
            <p:ph type="title"/>
          </p:nvPr>
        </p:nvSpPr>
        <p:spPr>
          <a:xfrm>
            <a:off x="0" y="304800"/>
            <a:ext cx="9144000" cy="457200"/>
          </a:xfrm>
          <a:noFill/>
        </p:spPr>
        <p:txBody>
          <a:bodyPr/>
          <a:lstStyle/>
          <a:p>
            <a:r>
              <a:rPr lang="en-US" b="1" dirty="0"/>
              <a:t>  </a:t>
            </a:r>
            <a:r>
              <a:rPr lang="en-US" sz="4000" b="1" dirty="0"/>
              <a:t>Keys and value data types</a:t>
            </a:r>
            <a:endParaRPr lang="en-US" b="1" dirty="0"/>
          </a:p>
        </p:txBody>
      </p:sp>
      <p:sp>
        <p:nvSpPr>
          <p:cNvPr id="4" name="Rectangle 3">
            <a:extLst>
              <a:ext uri="{FF2B5EF4-FFF2-40B4-BE49-F238E27FC236}">
                <a16:creationId xmlns:a16="http://schemas.microsoft.com/office/drawing/2014/main" id="{4C116D12-3A8B-D3B8-0DB3-6C7747C8E427}"/>
              </a:ext>
            </a:extLst>
          </p:cNvPr>
          <p:cNvSpPr/>
          <p:nvPr/>
        </p:nvSpPr>
        <p:spPr bwMode="auto">
          <a:xfrm>
            <a:off x="0" y="1524000"/>
            <a:ext cx="9144000" cy="1524000"/>
          </a:xfrm>
          <a:prstGeom prst="rect">
            <a:avLst/>
          </a:prstGeom>
          <a:solidFill>
            <a:schemeClr val="bg1">
              <a:lumMod val="85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 name="Content Placeholder 2">
            <a:extLst>
              <a:ext uri="{FF2B5EF4-FFF2-40B4-BE49-F238E27FC236}">
                <a16:creationId xmlns:a16="http://schemas.microsoft.com/office/drawing/2014/main" id="{0E567B9C-FAFF-F47A-5F8B-AD2514B33A09}"/>
              </a:ext>
            </a:extLst>
          </p:cNvPr>
          <p:cNvSpPr>
            <a:spLocks noGrp="1"/>
          </p:cNvSpPr>
          <p:nvPr>
            <p:ph idx="1"/>
          </p:nvPr>
        </p:nvSpPr>
        <p:spPr>
          <a:xfrm>
            <a:off x="304800" y="1143000"/>
            <a:ext cx="8686800" cy="5410200"/>
          </a:xfrm>
        </p:spPr>
        <p:txBody>
          <a:bodyPr/>
          <a:lstStyle/>
          <a:p>
            <a:endParaRPr lang="en-US" dirty="0"/>
          </a:p>
          <a:p>
            <a:pPr marL="0" indent="0">
              <a:buNone/>
            </a:pPr>
            <a:r>
              <a:rPr lang="en-US" b="1" dirty="0"/>
              <a:t>Keys</a:t>
            </a:r>
            <a:r>
              <a:rPr lang="en-US" dirty="0"/>
              <a:t> can only be </a:t>
            </a:r>
            <a:r>
              <a:rPr lang="en-US" i="1" dirty="0">
                <a:solidFill>
                  <a:srgbClr val="FF0066"/>
                </a:solidFill>
              </a:rPr>
              <a:t>immutable</a:t>
            </a:r>
            <a:r>
              <a:rPr lang="en-US" dirty="0"/>
              <a:t> data types (int, float, string, tuple...)</a:t>
            </a:r>
          </a:p>
          <a:p>
            <a:pPr marL="0" indent="0">
              <a:buNone/>
            </a:pPr>
            <a:endParaRPr lang="en-US" dirty="0"/>
          </a:p>
          <a:p>
            <a:pPr marL="0" indent="0">
              <a:buNone/>
            </a:pPr>
            <a:endParaRPr lang="en-US" dirty="0"/>
          </a:p>
          <a:p>
            <a:pPr marL="0" indent="0">
              <a:buNone/>
            </a:pPr>
            <a:endParaRPr lang="en-US" dirty="0"/>
          </a:p>
          <a:p>
            <a:pPr marL="0" indent="0">
              <a:buNone/>
            </a:pPr>
            <a:r>
              <a:rPr lang="en-US" b="1" dirty="0"/>
              <a:t>Values</a:t>
            </a:r>
            <a:r>
              <a:rPr lang="en-US" dirty="0"/>
              <a:t> can be </a:t>
            </a:r>
            <a:r>
              <a:rPr lang="en-US" i="1" dirty="0">
                <a:solidFill>
                  <a:srgbClr val="FF0066"/>
                </a:solidFill>
              </a:rPr>
              <a:t>any</a:t>
            </a:r>
            <a:r>
              <a:rPr lang="en-US" dirty="0"/>
              <a:t> data type (int, float, string, tuple, list, dictionary...)</a:t>
            </a:r>
          </a:p>
        </p:txBody>
      </p:sp>
    </p:spTree>
    <p:extLst>
      <p:ext uri="{BB962C8B-B14F-4D97-AF65-F5344CB8AC3E}">
        <p14:creationId xmlns:p14="http://schemas.microsoft.com/office/powerpoint/2010/main" val="6873821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86A7817B-783A-1810-D1C4-15162924F470}"/>
              </a:ext>
            </a:extLst>
          </p:cNvPr>
          <p:cNvSpPr/>
          <p:nvPr/>
        </p:nvSpPr>
        <p:spPr bwMode="auto">
          <a:xfrm>
            <a:off x="0" y="4343400"/>
            <a:ext cx="9144000" cy="1524000"/>
          </a:xfrm>
          <a:prstGeom prst="rect">
            <a:avLst/>
          </a:prstGeom>
          <a:solidFill>
            <a:schemeClr val="bg1">
              <a:lumMod val="85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2" name="Title 1">
            <a:extLst>
              <a:ext uri="{FF2B5EF4-FFF2-40B4-BE49-F238E27FC236}">
                <a16:creationId xmlns:a16="http://schemas.microsoft.com/office/drawing/2014/main" id="{5ECC76CA-E7B0-203D-1DBB-EFC78BA7E5BE}"/>
              </a:ext>
            </a:extLst>
          </p:cNvPr>
          <p:cNvSpPr>
            <a:spLocks noGrp="1"/>
          </p:cNvSpPr>
          <p:nvPr>
            <p:ph type="title"/>
          </p:nvPr>
        </p:nvSpPr>
        <p:spPr>
          <a:xfrm>
            <a:off x="0" y="304800"/>
            <a:ext cx="9144000" cy="457200"/>
          </a:xfrm>
          <a:noFill/>
        </p:spPr>
        <p:txBody>
          <a:bodyPr/>
          <a:lstStyle/>
          <a:p>
            <a:r>
              <a:rPr lang="en-US" b="1" dirty="0"/>
              <a:t>  </a:t>
            </a:r>
            <a:r>
              <a:rPr lang="en-US" sz="4000" b="1" dirty="0"/>
              <a:t>Keys and value data types</a:t>
            </a:r>
            <a:endParaRPr lang="en-US" b="1" dirty="0"/>
          </a:p>
        </p:txBody>
      </p:sp>
      <p:sp>
        <p:nvSpPr>
          <p:cNvPr id="4" name="Rectangle 3">
            <a:extLst>
              <a:ext uri="{FF2B5EF4-FFF2-40B4-BE49-F238E27FC236}">
                <a16:creationId xmlns:a16="http://schemas.microsoft.com/office/drawing/2014/main" id="{4C116D12-3A8B-D3B8-0DB3-6C7747C8E427}"/>
              </a:ext>
            </a:extLst>
          </p:cNvPr>
          <p:cNvSpPr/>
          <p:nvPr/>
        </p:nvSpPr>
        <p:spPr bwMode="auto">
          <a:xfrm>
            <a:off x="0" y="1524000"/>
            <a:ext cx="9144000" cy="1524000"/>
          </a:xfrm>
          <a:prstGeom prst="rect">
            <a:avLst/>
          </a:prstGeom>
          <a:solidFill>
            <a:schemeClr val="bg1">
              <a:lumMod val="85000"/>
            </a:schemeClr>
          </a:solidFill>
          <a:ln w="3810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a:ln>
                <a:noFill/>
              </a:ln>
              <a:solidFill>
                <a:schemeClr val="tx1"/>
              </a:solidFill>
              <a:effectLst/>
              <a:latin typeface="Arial" charset="0"/>
            </a:endParaRPr>
          </a:p>
        </p:txBody>
      </p:sp>
      <p:sp>
        <p:nvSpPr>
          <p:cNvPr id="3" name="Content Placeholder 2">
            <a:extLst>
              <a:ext uri="{FF2B5EF4-FFF2-40B4-BE49-F238E27FC236}">
                <a16:creationId xmlns:a16="http://schemas.microsoft.com/office/drawing/2014/main" id="{0E567B9C-FAFF-F47A-5F8B-AD2514B33A09}"/>
              </a:ext>
            </a:extLst>
          </p:cNvPr>
          <p:cNvSpPr>
            <a:spLocks noGrp="1"/>
          </p:cNvSpPr>
          <p:nvPr>
            <p:ph idx="1"/>
          </p:nvPr>
        </p:nvSpPr>
        <p:spPr>
          <a:xfrm>
            <a:off x="304800" y="1143000"/>
            <a:ext cx="8686800" cy="5410200"/>
          </a:xfrm>
        </p:spPr>
        <p:txBody>
          <a:bodyPr/>
          <a:lstStyle/>
          <a:p>
            <a:endParaRPr lang="en-US" dirty="0"/>
          </a:p>
          <a:p>
            <a:pPr marL="0" indent="0">
              <a:buNone/>
            </a:pPr>
            <a:r>
              <a:rPr lang="en-US" b="1" dirty="0"/>
              <a:t>Keys</a:t>
            </a:r>
            <a:r>
              <a:rPr lang="en-US" dirty="0"/>
              <a:t> can only be </a:t>
            </a:r>
            <a:r>
              <a:rPr lang="en-US" i="1" dirty="0">
                <a:solidFill>
                  <a:srgbClr val="000000"/>
                </a:solidFill>
              </a:rPr>
              <a:t>immutable</a:t>
            </a:r>
            <a:r>
              <a:rPr lang="en-US" dirty="0">
                <a:solidFill>
                  <a:srgbClr val="000000"/>
                </a:solidFill>
              </a:rPr>
              <a:t> </a:t>
            </a:r>
            <a:r>
              <a:rPr lang="en-US" dirty="0"/>
              <a:t>data types (int, float, string, tuple...)</a:t>
            </a:r>
          </a:p>
          <a:p>
            <a:pPr marL="0" indent="0">
              <a:buNone/>
            </a:pPr>
            <a:endParaRPr lang="en-US" dirty="0"/>
          </a:p>
          <a:p>
            <a:pPr marL="0" indent="0">
              <a:buNone/>
            </a:pPr>
            <a:endParaRPr lang="en-US" dirty="0"/>
          </a:p>
          <a:p>
            <a:pPr marL="0" indent="0">
              <a:buNone/>
            </a:pPr>
            <a:endParaRPr lang="en-US" dirty="0"/>
          </a:p>
          <a:p>
            <a:pPr marL="0" indent="0">
              <a:buNone/>
            </a:pPr>
            <a:r>
              <a:rPr lang="en-US" b="1" dirty="0"/>
              <a:t>Values</a:t>
            </a:r>
            <a:r>
              <a:rPr lang="en-US" dirty="0"/>
              <a:t> can be </a:t>
            </a:r>
            <a:r>
              <a:rPr lang="en-US" i="1" dirty="0">
                <a:solidFill>
                  <a:srgbClr val="000000"/>
                </a:solidFill>
              </a:rPr>
              <a:t>any</a:t>
            </a:r>
            <a:r>
              <a:rPr lang="en-US" dirty="0">
                <a:solidFill>
                  <a:srgbClr val="000000"/>
                </a:solidFill>
              </a:rPr>
              <a:t> </a:t>
            </a:r>
            <a:r>
              <a:rPr lang="en-US" dirty="0"/>
              <a:t>data type (int, float, string, tuple, </a:t>
            </a:r>
            <a:r>
              <a:rPr lang="en-US" dirty="0">
                <a:highlight>
                  <a:srgbClr val="FFFF00"/>
                </a:highlight>
              </a:rPr>
              <a:t>list</a:t>
            </a:r>
            <a:r>
              <a:rPr lang="en-US" dirty="0"/>
              <a:t>, dictionary...)</a:t>
            </a:r>
          </a:p>
        </p:txBody>
      </p:sp>
    </p:spTree>
    <p:extLst>
      <p:ext uri="{BB962C8B-B14F-4D97-AF65-F5344CB8AC3E}">
        <p14:creationId xmlns:p14="http://schemas.microsoft.com/office/powerpoint/2010/main" val="40592453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a:extLst>
              <a:ext uri="{FF2B5EF4-FFF2-40B4-BE49-F238E27FC236}">
                <a16:creationId xmlns:a16="http://schemas.microsoft.com/office/drawing/2014/main" id="{8666C9DC-6FF2-DF82-918F-4C3173642916}"/>
              </a:ext>
            </a:extLst>
          </p:cNvPr>
          <p:cNvSpPr>
            <a:spLocks noGrp="1" noChangeArrowheads="1"/>
          </p:cNvSpPr>
          <p:nvPr>
            <p:ph type="title"/>
          </p:nvPr>
        </p:nvSpPr>
        <p:spPr/>
        <p:txBody>
          <a:bodyPr/>
          <a:lstStyle/>
          <a:p>
            <a:pPr eaLnBrk="1" hangingPunct="1"/>
            <a:r>
              <a:rPr lang="en-US" altLang="en-US" sz="3200" dirty="0">
                <a:solidFill>
                  <a:srgbClr val="262673"/>
                </a:solidFill>
              </a:rPr>
              <a:t>Python lists as dictionary values</a:t>
            </a:r>
          </a:p>
        </p:txBody>
      </p:sp>
      <p:sp>
        <p:nvSpPr>
          <p:cNvPr id="15364" name="Rectangle 3">
            <a:extLst>
              <a:ext uri="{FF2B5EF4-FFF2-40B4-BE49-F238E27FC236}">
                <a16:creationId xmlns:a16="http://schemas.microsoft.com/office/drawing/2014/main" id="{BF4B6E54-894A-5A58-0040-2E134A393342}"/>
              </a:ext>
            </a:extLst>
          </p:cNvPr>
          <p:cNvSpPr>
            <a:spLocks noGrp="1" noChangeArrowheads="1"/>
          </p:cNvSpPr>
          <p:nvPr>
            <p:ph type="body" idx="1"/>
          </p:nvPr>
        </p:nvSpPr>
        <p:spPr>
          <a:xfrm>
            <a:off x="152400" y="914400"/>
            <a:ext cx="6553200" cy="5410200"/>
          </a:xfrm>
        </p:spPr>
        <p:txBody>
          <a:bodyPr/>
          <a:lstStyle/>
          <a:p>
            <a:pPr marL="0" indent="0" eaLnBrk="1" hangingPunct="1">
              <a:buNone/>
              <a:defRPr/>
            </a:pPr>
            <a:r>
              <a:rPr lang="en-US" sz="2000" dirty="0">
                <a:ea typeface="ＭＳ Ｐゴシック" pitchFamily="34" charset="-128"/>
              </a:rPr>
              <a:t>Ex.: Dictionary to store COVER types and their areas.</a:t>
            </a:r>
          </a:p>
          <a:p>
            <a:pPr marL="0" indent="0" eaLnBrk="1" hangingPunct="1">
              <a:buNone/>
              <a:defRPr/>
            </a:pPr>
            <a:endParaRPr lang="en-US" sz="2000" dirty="0">
              <a:ea typeface="ＭＳ Ｐゴシック" pitchFamily="34" charset="-128"/>
            </a:endParaRPr>
          </a:p>
          <a:p>
            <a:pPr lvl="1" eaLnBrk="1" hangingPunct="1">
              <a:defRPr/>
            </a:pPr>
            <a:r>
              <a:rPr lang="en-US" sz="1800" dirty="0">
                <a:ea typeface="ＭＳ Ｐゴシック" pitchFamily="34" charset="-128"/>
              </a:rPr>
              <a:t>Each item is </a:t>
            </a:r>
            <a:r>
              <a:rPr lang="en-US" sz="1800" b="1" dirty="0" err="1">
                <a:ea typeface="ＭＳ Ｐゴシック" pitchFamily="34" charset="-128"/>
              </a:rPr>
              <a:t>coverType:listOfAreas</a:t>
            </a:r>
            <a:endParaRPr lang="en-US" sz="1800" b="1" dirty="0">
              <a:ea typeface="ＭＳ Ｐゴシック" pitchFamily="34" charset="-128"/>
            </a:endParaRPr>
          </a:p>
          <a:p>
            <a:pPr eaLnBrk="1" hangingPunct="1">
              <a:buFontTx/>
              <a:buNone/>
              <a:defRPr/>
            </a:pPr>
            <a:r>
              <a:rPr lang="en-US" sz="1800" dirty="0" err="1">
                <a:latin typeface="Courier New" panose="02070309020205020404" pitchFamily="49" charset="0"/>
                <a:ea typeface="ＭＳ Ｐゴシック" pitchFamily="34" charset="-128"/>
                <a:cs typeface="Courier New" panose="02070309020205020404" pitchFamily="49" charset="0"/>
              </a:rPr>
              <a:t>myD</a:t>
            </a:r>
            <a:r>
              <a:rPr lang="en-US" sz="1800" dirty="0">
                <a:latin typeface="Courier New" panose="02070309020205020404" pitchFamily="49" charset="0"/>
                <a:ea typeface="ＭＳ Ｐゴシック" pitchFamily="34" charset="-128"/>
                <a:cs typeface="Courier New" panose="02070309020205020404" pitchFamily="49" charset="0"/>
              </a:rPr>
              <a:t> = {</a:t>
            </a:r>
          </a:p>
          <a:p>
            <a:pPr eaLnBrk="1" hangingPunct="1">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'woods': [600937, 1589633,…]</a:t>
            </a:r>
          </a:p>
          <a:p>
            <a:pPr eaLnBrk="1" hangingPunct="1">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a:t>
            </a:r>
            <a:r>
              <a:rPr lang="en-US" sz="1800" dirty="0" err="1">
                <a:latin typeface="Courier New" panose="02070309020205020404" pitchFamily="49" charset="0"/>
                <a:ea typeface="ＭＳ Ｐゴシック" pitchFamily="34" charset="-128"/>
                <a:cs typeface="Courier New" panose="02070309020205020404" pitchFamily="49" charset="0"/>
              </a:rPr>
              <a:t>orch</a:t>
            </a:r>
            <a:r>
              <a:rPr lang="en-US" sz="1800" dirty="0">
                <a:latin typeface="Courier New" panose="02070309020205020404" pitchFamily="49" charset="0"/>
                <a:ea typeface="ＭＳ Ｐゴシック" pitchFamily="34" charset="-128"/>
                <a:cs typeface="Courier New" panose="02070309020205020404" pitchFamily="49" charset="0"/>
              </a:rPr>
              <a:t>': [153137.114187, …]</a:t>
            </a:r>
          </a:p>
          <a:p>
            <a:pPr eaLnBrk="1" hangingPunct="1">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'other'</a:t>
            </a:r>
            <a:r>
              <a:rPr lang="en-US" altLang="ja-JP" sz="1800" dirty="0">
                <a:latin typeface="Courier New" panose="02070309020205020404" pitchFamily="49" charset="0"/>
                <a:ea typeface="ＭＳ Ｐゴシック" pitchFamily="34" charset="-128"/>
                <a:cs typeface="Courier New" panose="02070309020205020404" pitchFamily="49" charset="0"/>
              </a:rPr>
              <a:t>: [100404, 375724, …]</a:t>
            </a:r>
          </a:p>
          <a:p>
            <a:pPr eaLnBrk="1" hangingPunct="1">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a:t>
            </a:r>
            <a:r>
              <a:rPr lang="en-US" altLang="ja-JP" sz="1800" dirty="0">
                <a:latin typeface="Courier New" panose="02070309020205020404" pitchFamily="49" charset="0"/>
                <a:ea typeface="ＭＳ Ｐゴシック" pitchFamily="34" charset="-128"/>
                <a:cs typeface="Courier New" panose="02070309020205020404" pitchFamily="49" charset="0"/>
              </a:rPr>
              <a:t>park</a:t>
            </a:r>
            <a:r>
              <a:rPr lang="en-US" sz="1800" dirty="0">
                <a:latin typeface="Courier New" panose="02070309020205020404" pitchFamily="49" charset="0"/>
                <a:ea typeface="ＭＳ Ｐゴシック" pitchFamily="34" charset="-128"/>
                <a:cs typeface="Courier New" panose="02070309020205020404" pitchFamily="49" charset="0"/>
              </a:rPr>
              <a:t>'</a:t>
            </a:r>
            <a:r>
              <a:rPr lang="en-US" altLang="ja-JP" sz="1800" dirty="0">
                <a:latin typeface="Courier New" panose="02070309020205020404" pitchFamily="49" charset="0"/>
                <a:ea typeface="ＭＳ Ｐゴシック" pitchFamily="34" charset="-128"/>
                <a:cs typeface="Courier New" panose="02070309020205020404" pitchFamily="49" charset="0"/>
              </a:rPr>
              <a:t>: …</a:t>
            </a:r>
          </a:p>
          <a:p>
            <a:pPr eaLnBrk="1" hangingPunct="1">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a:t>
            </a:r>
          </a:p>
          <a:p>
            <a:pPr marL="0" indent="0" eaLnBrk="1" hangingPunct="1">
              <a:buNone/>
              <a:defRPr/>
            </a:pPr>
            <a:r>
              <a:rPr lang="en-US" sz="2000" dirty="0" err="1">
                <a:ea typeface="ＭＳ Ｐゴシック" pitchFamily="34" charset="-128"/>
              </a:rPr>
              <a:t>myD</a:t>
            </a:r>
            <a:r>
              <a:rPr lang="en-US" sz="2000" dirty="0">
                <a:ea typeface="ＭＳ Ｐゴシック" pitchFamily="34" charset="-128"/>
              </a:rPr>
              <a:t> could be used to calculate statistics about the areas associated with cover types. (mean, </a:t>
            </a:r>
            <a:r>
              <a:rPr lang="en-US" sz="2000" dirty="0" err="1">
                <a:ea typeface="ＭＳ Ｐゴシック" pitchFamily="34" charset="-128"/>
              </a:rPr>
              <a:t>std</a:t>
            </a:r>
            <a:r>
              <a:rPr lang="en-US" sz="2000" dirty="0">
                <a:ea typeface="ＭＳ Ｐゴシック" pitchFamily="34" charset="-128"/>
              </a:rPr>
              <a:t> </a:t>
            </a:r>
            <a:r>
              <a:rPr lang="en-US" sz="2000" dirty="0" err="1">
                <a:ea typeface="ＭＳ Ｐゴシック" pitchFamily="34" charset="-128"/>
              </a:rPr>
              <a:t>dev</a:t>
            </a:r>
            <a:r>
              <a:rPr lang="en-US" sz="2000" dirty="0">
                <a:ea typeface="ＭＳ Ｐゴシック" pitchFamily="34" charset="-128"/>
              </a:rPr>
              <a:t>, variance, etc.)</a:t>
            </a:r>
          </a:p>
          <a:p>
            <a:pPr eaLnBrk="1" hangingPunct="1">
              <a:defRPr/>
            </a:pPr>
            <a:endParaRPr lang="en-US" sz="2000" dirty="0">
              <a:ea typeface="ＭＳ Ｐゴシック" pitchFamily="34" charset="-128"/>
            </a:endParaRPr>
          </a:p>
          <a:p>
            <a:pPr marL="0" indent="0" eaLnBrk="1" hangingPunct="1">
              <a:buNone/>
              <a:defRPr/>
            </a:pPr>
            <a:r>
              <a:rPr lang="en-US" sz="2000" dirty="0">
                <a:ea typeface="ＭＳ Ｐゴシック" pitchFamily="34" charset="-128"/>
              </a:rPr>
              <a:t>To create </a:t>
            </a:r>
            <a:r>
              <a:rPr lang="en-US" sz="2000" dirty="0" err="1">
                <a:ea typeface="ＭＳ Ｐゴシック" pitchFamily="34" charset="-128"/>
              </a:rPr>
              <a:t>myD</a:t>
            </a:r>
            <a:r>
              <a:rPr lang="en-US" sz="2000" dirty="0">
                <a:ea typeface="ＭＳ Ｐゴシック" pitchFamily="34" charset="-128"/>
              </a:rPr>
              <a:t>, use a conditional statement…</a:t>
            </a:r>
          </a:p>
          <a:p>
            <a:pPr lvl="1" eaLnBrk="1" hangingPunct="1">
              <a:defRPr/>
            </a:pPr>
            <a:endParaRPr lang="en-US" dirty="0">
              <a:ea typeface="ＭＳ Ｐゴシック" pitchFamily="34" charset="-128"/>
            </a:endParaRPr>
          </a:p>
        </p:txBody>
      </p:sp>
      <p:pic>
        <p:nvPicPr>
          <p:cNvPr id="5" name="Picture 5">
            <a:extLst>
              <a:ext uri="{FF2B5EF4-FFF2-40B4-BE49-F238E27FC236}">
                <a16:creationId xmlns:a16="http://schemas.microsoft.com/office/drawing/2014/main" id="{46B4167A-DEAF-44BC-C245-15C74459E3F5}"/>
              </a:ext>
            </a:extLst>
          </p:cNvPr>
          <p:cNvPicPr>
            <a:picLocks noChangeAspect="1" noChangeArrowheads="1"/>
          </p:cNvPicPr>
          <p:nvPr/>
        </p:nvPicPr>
        <p:blipFill>
          <a:blip r:embed="rId2"/>
          <a:srcRect l="1802" t="14925" r="40541"/>
          <a:stretch>
            <a:fillRect/>
          </a:stretch>
        </p:blipFill>
        <p:spPr bwMode="auto">
          <a:xfrm>
            <a:off x="6705600" y="1295400"/>
            <a:ext cx="2438400" cy="4343400"/>
          </a:xfrm>
          <a:prstGeom prst="rect">
            <a:avLst/>
          </a:prstGeom>
          <a:noFill/>
          <a:ln>
            <a:noFill/>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2">
            <a:extLst>
              <a:ext uri="{FF2B5EF4-FFF2-40B4-BE49-F238E27FC236}">
                <a16:creationId xmlns:a16="http://schemas.microsoft.com/office/drawing/2014/main" id="{D59F7F9D-7C82-EB40-E2FA-FF19C39532EA}"/>
              </a:ext>
            </a:extLst>
          </p:cNvPr>
          <p:cNvSpPr>
            <a:spLocks noGrp="1" noChangeArrowheads="1"/>
          </p:cNvSpPr>
          <p:nvPr>
            <p:ph type="title"/>
          </p:nvPr>
        </p:nvSpPr>
        <p:spPr/>
        <p:txBody>
          <a:bodyPr/>
          <a:lstStyle/>
          <a:p>
            <a:pPr eaLnBrk="1" hangingPunct="1"/>
            <a:r>
              <a:rPr lang="en-US" altLang="en-US" sz="3600" dirty="0">
                <a:solidFill>
                  <a:srgbClr val="262673"/>
                </a:solidFill>
              </a:rPr>
              <a:t>Using lists as dictionary values </a:t>
            </a:r>
          </a:p>
        </p:txBody>
      </p:sp>
      <p:sp>
        <p:nvSpPr>
          <p:cNvPr id="20484" name="Rectangle 3">
            <a:extLst>
              <a:ext uri="{FF2B5EF4-FFF2-40B4-BE49-F238E27FC236}">
                <a16:creationId xmlns:a16="http://schemas.microsoft.com/office/drawing/2014/main" id="{7168ED43-E71D-4B32-967F-A716B6C9A63D}"/>
              </a:ext>
            </a:extLst>
          </p:cNvPr>
          <p:cNvSpPr>
            <a:spLocks noGrp="1" noChangeArrowheads="1"/>
          </p:cNvSpPr>
          <p:nvPr>
            <p:ph type="body" idx="1"/>
          </p:nvPr>
        </p:nvSpPr>
        <p:spPr/>
        <p:txBody>
          <a:bodyPr/>
          <a:lstStyle/>
          <a:p>
            <a:pPr eaLnBrk="1" hangingPunct="1">
              <a:defRPr/>
            </a:pPr>
            <a:r>
              <a:rPr lang="en-US" sz="2000" dirty="0">
                <a:ea typeface="ＭＳ Ｐゴシック" pitchFamily="34" charset="-128"/>
              </a:rPr>
              <a:t>To create a dictionary from an attribute table and collect lists of multiple items from one field based on another field, use lists and a conditional statement…</a:t>
            </a:r>
            <a:r>
              <a:rPr lang="en-US" sz="2000" i="1" dirty="0">
                <a:solidFill>
                  <a:srgbClr val="669900"/>
                </a:solidFill>
                <a:ea typeface="ＭＳ Ｐゴシック" pitchFamily="34" charset="-128"/>
              </a:rPr>
              <a:t> </a:t>
            </a:r>
            <a:r>
              <a:rPr lang="en-US" sz="2000" dirty="0">
                <a:ea typeface="ＭＳ Ｐゴシック" pitchFamily="34" charset="-128"/>
              </a:rPr>
              <a:t> </a:t>
            </a:r>
          </a:p>
          <a:p>
            <a:pPr eaLnBrk="1" hangingPunct="1">
              <a:defRPr/>
            </a:pPr>
            <a:endParaRPr lang="en-US" sz="2000" dirty="0">
              <a:ea typeface="ＭＳ Ｐゴシック" pitchFamily="34" charset="-128"/>
            </a:endParaRPr>
          </a:p>
          <a:p>
            <a:pPr eaLnBrk="1" hangingPunct="1">
              <a:defRPr/>
            </a:pPr>
            <a:r>
              <a:rPr lang="en-US" sz="2000" dirty="0">
                <a:ea typeface="ＭＳ Ｐゴシック" pitchFamily="34" charset="-128"/>
              </a:rPr>
              <a:t>If the key is not yet in the dictionary, set it to a new empty list.</a:t>
            </a:r>
          </a:p>
          <a:p>
            <a:pPr eaLnBrk="1" hangingPunct="1">
              <a:defRPr/>
            </a:pPr>
            <a:endParaRPr lang="en-US" sz="2000" dirty="0">
              <a:ea typeface="ＭＳ Ｐゴシック" pitchFamily="34" charset="-128"/>
            </a:endParaRPr>
          </a:p>
          <a:p>
            <a:pPr eaLnBrk="1" hangingPunct="1">
              <a:defRPr/>
            </a:pPr>
            <a:r>
              <a:rPr lang="en-US" sz="2000" dirty="0">
                <a:ea typeface="ＭＳ Ｐゴシック" pitchFamily="34" charset="-128"/>
              </a:rPr>
              <a:t>Either way, append the value to the list.</a:t>
            </a:r>
          </a:p>
          <a:p>
            <a:pPr eaLnBrk="1" hangingPunct="1">
              <a:buFontTx/>
              <a:buNone/>
              <a:defRPr/>
            </a:pPr>
            <a:endParaRPr lang="en-US" sz="2400" dirty="0">
              <a:solidFill>
                <a:srgbClr val="669900"/>
              </a:solidFill>
              <a:ea typeface="ＭＳ Ｐゴシック" pitchFamily="34" charset="-128"/>
            </a:endParaRPr>
          </a:p>
          <a:p>
            <a:pPr eaLnBrk="1" hangingPunct="1">
              <a:buFontTx/>
              <a:buNone/>
              <a:defRPr/>
            </a:pPr>
            <a:r>
              <a:rPr lang="en-US" sz="2400" i="1" dirty="0">
                <a:solidFill>
                  <a:srgbClr val="669900"/>
                </a:solidFill>
                <a:latin typeface="Courier New" panose="02070309020205020404" pitchFamily="49" charset="0"/>
                <a:ea typeface="ＭＳ Ｐゴシック" pitchFamily="34" charset="-128"/>
                <a:cs typeface="Courier New" panose="02070309020205020404" pitchFamily="49" charset="0"/>
              </a:rPr>
              <a:t>  # IF key not in </a:t>
            </a:r>
            <a:r>
              <a:rPr lang="en-US" sz="2400" i="1" dirty="0" err="1">
                <a:solidFill>
                  <a:srgbClr val="669900"/>
                </a:solidFill>
                <a:latin typeface="Courier New" panose="02070309020205020404" pitchFamily="49" charset="0"/>
                <a:ea typeface="ＭＳ Ｐゴシック" pitchFamily="34" charset="-128"/>
                <a:cs typeface="Courier New" panose="02070309020205020404" pitchFamily="49" charset="0"/>
              </a:rPr>
              <a:t>dict</a:t>
            </a:r>
            <a:r>
              <a:rPr lang="en-US" sz="2400" i="1" dirty="0">
                <a:solidFill>
                  <a:srgbClr val="669900"/>
                </a:solidFill>
                <a:latin typeface="Courier New" panose="02070309020205020404" pitchFamily="49" charset="0"/>
                <a:ea typeface="ＭＳ Ｐゴシック" pitchFamily="34" charset="-128"/>
                <a:cs typeface="Courier New" panose="02070309020205020404" pitchFamily="49" charset="0"/>
              </a:rPr>
              <a:t>, </a:t>
            </a:r>
          </a:p>
          <a:p>
            <a:pPr eaLnBrk="1" hangingPunct="1">
              <a:buFontTx/>
              <a:buNone/>
              <a:defRPr/>
            </a:pPr>
            <a:r>
              <a:rPr lang="en-US" sz="2400" i="1" dirty="0">
                <a:solidFill>
                  <a:srgbClr val="669900"/>
                </a:solidFill>
                <a:latin typeface="Courier New" panose="02070309020205020404" pitchFamily="49" charset="0"/>
                <a:ea typeface="ＭＳ Ｐゴシック" pitchFamily="34" charset="-128"/>
                <a:cs typeface="Courier New" panose="02070309020205020404" pitchFamily="49" charset="0"/>
              </a:rPr>
              <a:t>  # create empty list for that key.  </a:t>
            </a:r>
          </a:p>
          <a:p>
            <a:pPr eaLnBrk="1" hangingPunct="1">
              <a:buFontTx/>
              <a:buNone/>
              <a:defRPr/>
            </a:pPr>
            <a:r>
              <a:rPr lang="en-US" sz="2400" dirty="0">
                <a:latin typeface="Courier New" panose="02070309020205020404" pitchFamily="49" charset="0"/>
                <a:ea typeface="ＭＳ Ｐゴシック" pitchFamily="34" charset="-128"/>
                <a:cs typeface="Courier New" panose="02070309020205020404" pitchFamily="49" charset="0"/>
              </a:rPr>
              <a:t>  </a:t>
            </a:r>
            <a:r>
              <a:rPr lang="en-US" sz="2400" b="1" dirty="0">
                <a:solidFill>
                  <a:srgbClr val="0000FF"/>
                </a:solidFill>
                <a:latin typeface="Courier New" panose="02070309020205020404" pitchFamily="49" charset="0"/>
                <a:ea typeface="ＭＳ Ｐゴシック" pitchFamily="34" charset="-128"/>
                <a:cs typeface="Courier New" panose="02070309020205020404" pitchFamily="49" charset="0"/>
              </a:rPr>
              <a:t>if</a:t>
            </a:r>
            <a:r>
              <a:rPr lang="en-US" sz="2400" dirty="0">
                <a:latin typeface="Courier New" panose="02070309020205020404" pitchFamily="49" charset="0"/>
                <a:ea typeface="ＭＳ Ｐゴシック" pitchFamily="34" charset="-128"/>
                <a:cs typeface="Courier New" panose="02070309020205020404" pitchFamily="49" charset="0"/>
              </a:rPr>
              <a:t> key </a:t>
            </a:r>
            <a:r>
              <a:rPr lang="en-US" sz="2400" b="1" dirty="0">
                <a:solidFill>
                  <a:srgbClr val="0000FF"/>
                </a:solidFill>
                <a:latin typeface="Courier New" panose="02070309020205020404" pitchFamily="49" charset="0"/>
                <a:ea typeface="ＭＳ Ｐゴシック" pitchFamily="34" charset="-128"/>
                <a:cs typeface="Courier New" panose="02070309020205020404" pitchFamily="49" charset="0"/>
              </a:rPr>
              <a:t>not in</a:t>
            </a:r>
            <a:r>
              <a:rPr lang="en-US" sz="2400" dirty="0">
                <a:latin typeface="Courier New" panose="02070309020205020404" pitchFamily="49" charset="0"/>
                <a:ea typeface="ＭＳ Ｐゴシック" pitchFamily="34" charset="-128"/>
                <a:cs typeface="Courier New" panose="02070309020205020404" pitchFamily="49" charset="0"/>
              </a:rPr>
              <a:t> </a:t>
            </a:r>
            <a:r>
              <a:rPr lang="en-US" sz="2400" dirty="0" err="1">
                <a:latin typeface="Courier New" panose="02070309020205020404" pitchFamily="49" charset="0"/>
                <a:ea typeface="ＭＳ Ｐゴシック" pitchFamily="34" charset="-128"/>
                <a:cs typeface="Courier New" panose="02070309020205020404" pitchFamily="49" charset="0"/>
              </a:rPr>
              <a:t>myD</a:t>
            </a:r>
            <a:r>
              <a:rPr lang="en-US" sz="2400" dirty="0">
                <a:latin typeface="Courier New" panose="02070309020205020404" pitchFamily="49" charset="0"/>
                <a:ea typeface="ＭＳ Ｐゴシック" pitchFamily="34" charset="-128"/>
                <a:cs typeface="Courier New" panose="02070309020205020404" pitchFamily="49" charset="0"/>
              </a:rPr>
              <a:t>: </a:t>
            </a:r>
            <a:br>
              <a:rPr lang="en-US" sz="2400" dirty="0">
                <a:latin typeface="Courier New" panose="02070309020205020404" pitchFamily="49" charset="0"/>
                <a:ea typeface="ＭＳ Ｐゴシック" pitchFamily="34" charset="-128"/>
                <a:cs typeface="Courier New" panose="02070309020205020404" pitchFamily="49" charset="0"/>
              </a:rPr>
            </a:br>
            <a:r>
              <a:rPr lang="en-US" sz="2400" dirty="0">
                <a:latin typeface="Courier New" panose="02070309020205020404" pitchFamily="49" charset="0"/>
                <a:ea typeface="ＭＳ Ｐゴシック" pitchFamily="34" charset="-128"/>
                <a:cs typeface="Courier New" panose="02070309020205020404" pitchFamily="49" charset="0"/>
              </a:rPr>
              <a:t>    </a:t>
            </a:r>
            <a:r>
              <a:rPr lang="en-US" sz="2400" dirty="0" err="1">
                <a:latin typeface="Courier New" panose="02070309020205020404" pitchFamily="49" charset="0"/>
                <a:ea typeface="ＭＳ Ｐゴシック" pitchFamily="34" charset="-128"/>
                <a:cs typeface="Courier New" panose="02070309020205020404" pitchFamily="49" charset="0"/>
              </a:rPr>
              <a:t>myD</a:t>
            </a:r>
            <a:r>
              <a:rPr lang="en-US" sz="2400" dirty="0">
                <a:latin typeface="Courier New" panose="02070309020205020404" pitchFamily="49" charset="0"/>
                <a:ea typeface="ＭＳ Ｐゴシック" pitchFamily="34" charset="-128"/>
                <a:cs typeface="Courier New" panose="02070309020205020404" pitchFamily="49" charset="0"/>
              </a:rPr>
              <a:t>[key] = []</a:t>
            </a:r>
            <a:br>
              <a:rPr lang="en-US" sz="2400" dirty="0">
                <a:latin typeface="Courier New" panose="02070309020205020404" pitchFamily="49" charset="0"/>
                <a:ea typeface="ＭＳ Ｐゴシック" pitchFamily="34" charset="-128"/>
                <a:cs typeface="Courier New" panose="02070309020205020404" pitchFamily="49" charset="0"/>
              </a:rPr>
            </a:br>
            <a:r>
              <a:rPr lang="en-US" sz="2400" dirty="0">
                <a:solidFill>
                  <a:srgbClr val="669900"/>
                </a:solidFill>
                <a:latin typeface="Courier New" panose="02070309020205020404" pitchFamily="49" charset="0"/>
                <a:ea typeface="ＭＳ Ｐゴシック" pitchFamily="34" charset="-128"/>
                <a:cs typeface="Courier New" panose="02070309020205020404" pitchFamily="49" charset="0"/>
              </a:rPr>
              <a:t># </a:t>
            </a:r>
            <a:r>
              <a:rPr lang="en-US" sz="2400" i="1" dirty="0">
                <a:solidFill>
                  <a:srgbClr val="669900"/>
                </a:solidFill>
                <a:latin typeface="Courier New" panose="02070309020205020404" pitchFamily="49" charset="0"/>
                <a:ea typeface="ＭＳ Ｐゴシック" pitchFamily="34" charset="-128"/>
                <a:cs typeface="Courier New" panose="02070309020205020404" pitchFamily="49" charset="0"/>
              </a:rPr>
              <a:t>Append the value to the list.</a:t>
            </a:r>
            <a:endParaRPr lang="en-US" sz="2400" dirty="0">
              <a:latin typeface="Courier New" panose="02070309020205020404" pitchFamily="49" charset="0"/>
              <a:ea typeface="ＭＳ Ｐゴシック" pitchFamily="34" charset="-128"/>
              <a:cs typeface="Courier New" panose="02070309020205020404" pitchFamily="49" charset="0"/>
            </a:endParaRPr>
          </a:p>
          <a:p>
            <a:pPr eaLnBrk="1" hangingPunct="1">
              <a:buFontTx/>
              <a:buNone/>
              <a:defRPr/>
            </a:pPr>
            <a:r>
              <a:rPr lang="en-US" sz="2400" dirty="0">
                <a:latin typeface="Courier New" panose="02070309020205020404" pitchFamily="49" charset="0"/>
                <a:ea typeface="ＭＳ Ｐゴシック" pitchFamily="34" charset="-128"/>
                <a:cs typeface="Courier New" panose="02070309020205020404" pitchFamily="49" charset="0"/>
              </a:rPr>
              <a:t>  </a:t>
            </a:r>
            <a:r>
              <a:rPr lang="en-US" sz="2400" dirty="0" err="1">
                <a:latin typeface="Courier New" panose="02070309020205020404" pitchFamily="49" charset="0"/>
                <a:ea typeface="ＭＳ Ｐゴシック" pitchFamily="34" charset="-128"/>
                <a:cs typeface="Courier New" panose="02070309020205020404" pitchFamily="49" charset="0"/>
              </a:rPr>
              <a:t>myD</a:t>
            </a:r>
            <a:r>
              <a:rPr lang="en-US" sz="2400" dirty="0">
                <a:latin typeface="Courier New" panose="02070309020205020404" pitchFamily="49" charset="0"/>
                <a:ea typeface="ＭＳ Ｐゴシック" pitchFamily="34" charset="-128"/>
                <a:cs typeface="Courier New" panose="02070309020205020404" pitchFamily="49" charset="0"/>
              </a:rPr>
              <a:t>[key].append(value)</a:t>
            </a:r>
            <a:endParaRPr lang="en-US" sz="2400" dirty="0">
              <a:ea typeface="ＭＳ Ｐゴシック" pitchFamily="34" charset="-128"/>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a:extLst>
              <a:ext uri="{FF2B5EF4-FFF2-40B4-BE49-F238E27FC236}">
                <a16:creationId xmlns:a16="http://schemas.microsoft.com/office/drawing/2014/main" id="{56013B31-46D8-B891-93CF-CFF46739CB51}"/>
              </a:ext>
            </a:extLst>
          </p:cNvPr>
          <p:cNvSpPr>
            <a:spLocks noGrp="1" noChangeArrowheads="1"/>
          </p:cNvSpPr>
          <p:nvPr>
            <p:ph type="title"/>
          </p:nvPr>
        </p:nvSpPr>
        <p:spPr/>
        <p:txBody>
          <a:bodyPr/>
          <a:lstStyle/>
          <a:p>
            <a:pPr eaLnBrk="1" hangingPunct="1"/>
            <a:r>
              <a:rPr lang="en-US" altLang="en-US" sz="3600">
                <a:solidFill>
                  <a:srgbClr val="262673"/>
                </a:solidFill>
              </a:rPr>
              <a:t>Example using lists in a dictionary</a:t>
            </a:r>
          </a:p>
        </p:txBody>
      </p:sp>
      <p:sp>
        <p:nvSpPr>
          <p:cNvPr id="19460" name="Rectangle 3">
            <a:extLst>
              <a:ext uri="{FF2B5EF4-FFF2-40B4-BE49-F238E27FC236}">
                <a16:creationId xmlns:a16="http://schemas.microsoft.com/office/drawing/2014/main" id="{BF15D241-4E64-BDEB-CA97-AF4F87EF06A1}"/>
              </a:ext>
            </a:extLst>
          </p:cNvPr>
          <p:cNvSpPr>
            <a:spLocks noGrp="1" noChangeArrowheads="1"/>
          </p:cNvSpPr>
          <p:nvPr>
            <p:ph type="body" idx="1"/>
          </p:nvPr>
        </p:nvSpPr>
        <p:spPr>
          <a:xfrm>
            <a:off x="152400" y="914400"/>
            <a:ext cx="7086600" cy="5791200"/>
          </a:xfrm>
        </p:spPr>
        <p:txBody>
          <a:bodyPr/>
          <a:lstStyle/>
          <a:p>
            <a:pPr marL="57150" indent="0" eaLnBrk="1" hangingPunct="1">
              <a:buNone/>
              <a:defRPr/>
            </a:pPr>
            <a:r>
              <a:rPr lang="en-US" sz="2000" dirty="0">
                <a:ea typeface="ＭＳ Ｐゴシック" pitchFamily="34" charset="-128"/>
              </a:rPr>
              <a:t>Create a dictionary to store COVER types &amp; their </a:t>
            </a:r>
          </a:p>
          <a:p>
            <a:pPr marL="57150" indent="0" eaLnBrk="1" hangingPunct="1">
              <a:buFontTx/>
              <a:buNone/>
              <a:defRPr/>
            </a:pPr>
            <a:r>
              <a:rPr lang="en-US" sz="2000" dirty="0">
                <a:ea typeface="ＭＳ Ｐゴシック" pitchFamily="34" charset="-128"/>
              </a:rPr>
              <a:t>areas. Each item is </a:t>
            </a:r>
            <a:r>
              <a:rPr lang="en-US" sz="2000" b="1" dirty="0" err="1">
                <a:ea typeface="ＭＳ Ｐゴシック" pitchFamily="34" charset="-128"/>
              </a:rPr>
              <a:t>coverType:listOfAreas</a:t>
            </a:r>
            <a:br>
              <a:rPr lang="en-US" sz="2000" b="1" dirty="0">
                <a:ea typeface="ＭＳ Ｐゴシック" pitchFamily="34" charset="-128"/>
              </a:rPr>
            </a:br>
            <a:endParaRPr lang="en-US" sz="2000" b="1" dirty="0">
              <a:ea typeface="ＭＳ Ｐゴシック" pitchFamily="34" charset="-128"/>
            </a:endParaRPr>
          </a:p>
          <a:p>
            <a:pPr marL="57150" indent="0" eaLnBrk="1" hangingPunct="1">
              <a:buFontTx/>
              <a:buNone/>
              <a:defRPr/>
            </a:pPr>
            <a:r>
              <a:rPr lang="en-US" sz="1800" b="1" dirty="0">
                <a:solidFill>
                  <a:srgbClr val="0000FF"/>
                </a:solidFill>
                <a:latin typeface="Courier New" panose="02070309020205020404" pitchFamily="49" charset="0"/>
                <a:ea typeface="ＭＳ Ｐゴシック" pitchFamily="34" charset="-128"/>
                <a:cs typeface="Courier New" panose="02070309020205020404" pitchFamily="49" charset="0"/>
              </a:rPr>
              <a:t>import</a:t>
            </a: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err="1">
                <a:latin typeface="Courier New" panose="02070309020205020404" pitchFamily="49" charset="0"/>
                <a:ea typeface="ＭＳ Ｐゴシック" pitchFamily="34" charset="-128"/>
                <a:cs typeface="Courier New" panose="02070309020205020404" pitchFamily="49" charset="0"/>
              </a:rPr>
              <a:t>arcpy</a:t>
            </a:r>
            <a:endParaRPr lang="en-US" sz="1800" dirty="0">
              <a:latin typeface="Courier New" panose="02070309020205020404" pitchFamily="49" charset="0"/>
              <a:ea typeface="ＭＳ Ｐゴシック" pitchFamily="34" charset="-128"/>
              <a:cs typeface="Courier New" panose="02070309020205020404" pitchFamily="49" charset="0"/>
            </a:endParaRPr>
          </a:p>
          <a:p>
            <a:pPr marL="57150" indent="0" eaLnBrk="1" hangingPunct="1">
              <a:buFontTx/>
              <a:buNone/>
              <a:defRPr/>
            </a:pPr>
            <a:r>
              <a:rPr lang="en-US" sz="1800" dirty="0" err="1">
                <a:latin typeface="Courier New" panose="02070309020205020404" pitchFamily="49" charset="0"/>
                <a:ea typeface="ＭＳ Ｐゴシック" pitchFamily="34" charset="-128"/>
                <a:cs typeface="Courier New" panose="02070309020205020404" pitchFamily="49" charset="0"/>
              </a:rPr>
              <a:t>arcpy.env.workspace</a:t>
            </a:r>
            <a:r>
              <a:rPr lang="en-US" sz="1800" dirty="0">
                <a:latin typeface="Courier New" panose="02070309020205020404" pitchFamily="49" charset="0"/>
                <a:ea typeface="ＭＳ Ｐゴシック" pitchFamily="34" charset="-128"/>
                <a:cs typeface="Courier New" panose="02070309020205020404" pitchFamily="49" charset="0"/>
              </a:rPr>
              <a:t> = 'C:/Temp'</a:t>
            </a:r>
          </a:p>
          <a:p>
            <a:pPr marL="57150" indent="0" eaLnBrk="1" hangingPunct="1">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fields = </a:t>
            </a:r>
            <a:r>
              <a:rPr lang="en-US" altLang="en-US" sz="1800" dirty="0">
                <a:latin typeface="Courier New" panose="02070309020205020404" pitchFamily="49" charset="0"/>
                <a:ea typeface="ＭＳ Ｐゴシック" pitchFamily="34" charset="-128"/>
                <a:cs typeface="Courier New" panose="02070309020205020404" pitchFamily="49" charset="0"/>
              </a:rPr>
              <a:t>[</a:t>
            </a:r>
            <a:r>
              <a:rPr lang="en-US" sz="1800" dirty="0">
                <a:latin typeface="Courier New" panose="02070309020205020404" pitchFamily="49" charset="0"/>
                <a:ea typeface="ＭＳ Ｐゴシック" pitchFamily="34" charset="-128"/>
                <a:cs typeface="Courier New" panose="02070309020205020404" pitchFamily="49" charset="0"/>
              </a:rPr>
              <a:t>'</a:t>
            </a:r>
            <a:r>
              <a:rPr lang="en-US" altLang="en-US" sz="1800" dirty="0">
                <a:latin typeface="Courier New" panose="02070309020205020404" pitchFamily="49" charset="0"/>
                <a:ea typeface="ＭＳ Ｐゴシック" pitchFamily="34" charset="-128"/>
                <a:cs typeface="Courier New" panose="02070309020205020404" pitchFamily="49" charset="0"/>
              </a:rPr>
              <a:t>COVER</a:t>
            </a:r>
            <a:r>
              <a:rPr lang="en-US" sz="1800" dirty="0">
                <a:latin typeface="Courier New" panose="02070309020205020404" pitchFamily="49" charset="0"/>
                <a:ea typeface="ＭＳ Ｐゴシック" pitchFamily="34" charset="-128"/>
                <a:cs typeface="Courier New" panose="02070309020205020404" pitchFamily="49" charset="0"/>
              </a:rPr>
              <a:t>'</a:t>
            </a:r>
            <a:r>
              <a:rPr lang="en-US" altLang="en-US" sz="1800" dirty="0">
                <a:latin typeface="Courier New" panose="02070309020205020404" pitchFamily="49" charset="0"/>
                <a:ea typeface="ＭＳ Ｐゴシック" pitchFamily="34" charset="-128"/>
                <a:cs typeface="Courier New" panose="02070309020205020404" pitchFamily="49" charset="0"/>
              </a:rPr>
              <a:t>,</a:t>
            </a:r>
            <a:r>
              <a:rPr lang="en-US" sz="1800" dirty="0">
                <a:latin typeface="Courier New" panose="02070309020205020404" pitchFamily="49" charset="0"/>
                <a:ea typeface="ＭＳ Ｐゴシック" pitchFamily="34" charset="-128"/>
                <a:cs typeface="Courier New" panose="02070309020205020404" pitchFamily="49" charset="0"/>
              </a:rPr>
              <a:t> '</a:t>
            </a:r>
            <a:r>
              <a:rPr lang="en-US" altLang="en-US" sz="1800" dirty="0">
                <a:latin typeface="Courier New" panose="02070309020205020404" pitchFamily="49" charset="0"/>
                <a:ea typeface="ＭＳ Ｐゴシック" pitchFamily="34" charset="-128"/>
                <a:cs typeface="Courier New" panose="02070309020205020404" pitchFamily="49" charset="0"/>
              </a:rPr>
              <a:t>F_AREA</a:t>
            </a:r>
            <a:r>
              <a:rPr lang="en-US" sz="1800" dirty="0">
                <a:latin typeface="Courier New" panose="02070309020205020404" pitchFamily="49" charset="0"/>
                <a:ea typeface="ＭＳ Ｐゴシック" pitchFamily="34" charset="-128"/>
                <a:cs typeface="Courier New" panose="02070309020205020404" pitchFamily="49" charset="0"/>
              </a:rPr>
              <a:t>'</a:t>
            </a:r>
            <a:r>
              <a:rPr lang="en-US" altLang="en-US" sz="1800" dirty="0">
                <a:latin typeface="Courier New" panose="02070309020205020404" pitchFamily="49" charset="0"/>
                <a:ea typeface="ＭＳ Ｐゴシック" pitchFamily="34" charset="-128"/>
                <a:cs typeface="Courier New" panose="02070309020205020404" pitchFamily="49" charset="0"/>
              </a:rPr>
              <a:t>]</a:t>
            </a:r>
          </a:p>
          <a:p>
            <a:pPr marL="57150" indent="0" eaLnBrk="1" hangingPunct="1">
              <a:buFontTx/>
              <a:buNone/>
              <a:defRPr/>
            </a:pPr>
            <a:r>
              <a:rPr lang="en-US" sz="1800" dirty="0" err="1">
                <a:latin typeface="Courier New" panose="02070309020205020404" pitchFamily="49" charset="0"/>
                <a:ea typeface="ＭＳ Ｐゴシック" pitchFamily="34" charset="-128"/>
                <a:cs typeface="Courier New" panose="02070309020205020404" pitchFamily="49" charset="0"/>
              </a:rPr>
              <a:t>myD</a:t>
            </a:r>
            <a:r>
              <a:rPr lang="en-US" sz="1800" dirty="0">
                <a:latin typeface="Courier New" panose="02070309020205020404" pitchFamily="49" charset="0"/>
                <a:ea typeface="ＭＳ Ｐゴシック" pitchFamily="34" charset="-128"/>
                <a:cs typeface="Courier New" panose="02070309020205020404" pitchFamily="49" charset="0"/>
              </a:rPr>
              <a:t> = { }</a:t>
            </a:r>
          </a:p>
          <a:p>
            <a:pPr marL="400050" eaLnBrk="1" hangingPunct="1">
              <a:buFontTx/>
              <a:buNone/>
              <a:defRPr/>
            </a:pPr>
            <a:r>
              <a:rPr lang="en-US" sz="1800" dirty="0" err="1">
                <a:latin typeface="Courier New" panose="02070309020205020404" pitchFamily="49" charset="0"/>
                <a:ea typeface="ＭＳ Ｐゴシック" pitchFamily="34" charset="-128"/>
                <a:cs typeface="Courier New" panose="02070309020205020404" pitchFamily="49" charset="0"/>
              </a:rPr>
              <a:t>sc</a:t>
            </a:r>
            <a:r>
              <a:rPr lang="en-US" sz="1800" dirty="0">
                <a:latin typeface="Courier New" panose="02070309020205020404" pitchFamily="49" charset="0"/>
                <a:ea typeface="ＭＳ Ｐゴシック" pitchFamily="34" charset="-128"/>
                <a:cs typeface="Courier New" panose="02070309020205020404" pitchFamily="49" charset="0"/>
              </a:rPr>
              <a:t> = </a:t>
            </a:r>
            <a:r>
              <a:rPr lang="en-US" sz="1800" dirty="0" err="1">
                <a:latin typeface="Courier New" panose="02070309020205020404" pitchFamily="49" charset="0"/>
                <a:ea typeface="ＭＳ Ｐゴシック" pitchFamily="34" charset="-128"/>
                <a:cs typeface="Courier New" panose="02070309020205020404" pitchFamily="49" charset="0"/>
              </a:rPr>
              <a:t>arcpy.da.SearchCursor</a:t>
            </a:r>
            <a:r>
              <a:rPr lang="en-US" sz="1800" dirty="0">
                <a:latin typeface="Courier New" panose="02070309020205020404" pitchFamily="49" charset="0"/>
                <a:ea typeface="ＭＳ Ｐゴシック" pitchFamily="34" charset="-128"/>
                <a:cs typeface="Courier New" panose="02070309020205020404" pitchFamily="49" charset="0"/>
              </a:rPr>
              <a:t>('</a:t>
            </a:r>
            <a:r>
              <a:rPr lang="en-US" sz="1800" dirty="0" err="1">
                <a:latin typeface="Courier New" panose="02070309020205020404" pitchFamily="49" charset="0"/>
                <a:ea typeface="ＭＳ Ｐゴシック" pitchFamily="34" charset="-128"/>
                <a:cs typeface="Courier New" panose="02070309020205020404" pitchFamily="49" charset="0"/>
              </a:rPr>
              <a:t>park.shp</a:t>
            </a:r>
            <a:r>
              <a:rPr lang="en-US" sz="1800" dirty="0">
                <a:latin typeface="Courier New" panose="02070309020205020404" pitchFamily="49" charset="0"/>
                <a:ea typeface="ＭＳ Ｐゴシック" pitchFamily="34" charset="-128"/>
                <a:cs typeface="Courier New" panose="02070309020205020404" pitchFamily="49" charset="0"/>
              </a:rPr>
              <a:t>'</a:t>
            </a:r>
            <a:r>
              <a:rPr lang="en-US" altLang="en-US" sz="1800" dirty="0">
                <a:latin typeface="Courier New" panose="02070309020205020404" pitchFamily="49" charset="0"/>
                <a:ea typeface="ＭＳ Ｐゴシック" pitchFamily="34" charset="-128"/>
                <a:cs typeface="Courier New" panose="02070309020205020404" pitchFamily="49" charset="0"/>
              </a:rPr>
              <a:t>, fields) </a:t>
            </a:r>
            <a:endParaRPr lang="en-US" altLang="en-US" sz="1600" dirty="0">
              <a:latin typeface="Courier New" panose="02070309020205020404" pitchFamily="49" charset="0"/>
              <a:ea typeface="ＭＳ Ｐゴシック" pitchFamily="34" charset="-128"/>
              <a:cs typeface="Courier New" panose="02070309020205020404" pitchFamily="49" charset="0"/>
            </a:endParaRPr>
          </a:p>
          <a:p>
            <a:pPr marL="400050" eaLnBrk="1" hangingPunct="1">
              <a:buFontTx/>
              <a:buNone/>
              <a:defRPr/>
            </a:pPr>
            <a:r>
              <a:rPr lang="en-US" sz="1800" b="1" dirty="0">
                <a:solidFill>
                  <a:srgbClr val="0000FF"/>
                </a:solidFill>
                <a:latin typeface="Courier New" panose="02070309020205020404" pitchFamily="49" charset="0"/>
                <a:ea typeface="ＭＳ Ｐゴシック" pitchFamily="34" charset="-128"/>
                <a:cs typeface="Courier New" panose="02070309020205020404" pitchFamily="49" charset="0"/>
              </a:rPr>
              <a:t>for</a:t>
            </a:r>
            <a:r>
              <a:rPr lang="en-US" sz="1800" dirty="0">
                <a:latin typeface="Courier New" panose="02070309020205020404" pitchFamily="49" charset="0"/>
                <a:ea typeface="ＭＳ Ｐゴシック" pitchFamily="34" charset="-128"/>
                <a:cs typeface="Courier New" panose="02070309020205020404" pitchFamily="49" charset="0"/>
              </a:rPr>
              <a:t> row </a:t>
            </a:r>
            <a:r>
              <a:rPr lang="en-US" sz="1800" b="1" dirty="0">
                <a:solidFill>
                  <a:srgbClr val="0000FF"/>
                </a:solidFill>
                <a:latin typeface="Courier New" panose="02070309020205020404" pitchFamily="49" charset="0"/>
                <a:ea typeface="ＭＳ Ｐゴシック" pitchFamily="34" charset="-128"/>
                <a:cs typeface="Courier New" panose="02070309020205020404" pitchFamily="49" charset="0"/>
              </a:rPr>
              <a:t>in</a:t>
            </a: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err="1">
                <a:latin typeface="Courier New" panose="02070309020205020404" pitchFamily="49" charset="0"/>
                <a:ea typeface="ＭＳ Ｐゴシック" pitchFamily="34" charset="-128"/>
                <a:cs typeface="Courier New" panose="02070309020205020404" pitchFamily="49" charset="0"/>
              </a:rPr>
              <a:t>sc</a:t>
            </a:r>
            <a:r>
              <a:rPr lang="en-US" sz="1800" dirty="0">
                <a:latin typeface="Courier New" panose="02070309020205020404" pitchFamily="49" charset="0"/>
                <a:ea typeface="ＭＳ Ｐゴシック" pitchFamily="34" charset="-128"/>
                <a:cs typeface="Courier New" panose="02070309020205020404" pitchFamily="49" charset="0"/>
              </a:rPr>
              <a:t>:</a:t>
            </a:r>
          </a:p>
          <a:p>
            <a:pPr marL="400050" eaLnBrk="1" hangingPunct="1">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    cover = row[0]</a:t>
            </a:r>
          </a:p>
          <a:p>
            <a:pPr marL="400050" eaLnBrk="1" hangingPunct="1">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    area = row[1]</a:t>
            </a:r>
          </a:p>
          <a:p>
            <a:pPr marL="400050" eaLnBrk="1" hangingPunct="1">
              <a:lnSpc>
                <a:spcPct val="90000"/>
              </a:lnSpc>
              <a:buFontTx/>
              <a:buNone/>
              <a:defRPr/>
            </a:pPr>
            <a:r>
              <a:rPr lang="en-US" sz="1800" b="1" dirty="0">
                <a:solidFill>
                  <a:srgbClr val="0000FF"/>
                </a:solidFill>
                <a:latin typeface="Courier New" panose="02070309020205020404" pitchFamily="49" charset="0"/>
                <a:ea typeface="ＭＳ Ｐゴシック" pitchFamily="34" charset="-128"/>
                <a:cs typeface="Courier New" panose="02070309020205020404" pitchFamily="49" charset="0"/>
              </a:rPr>
              <a:t>    if </a:t>
            </a:r>
            <a:r>
              <a:rPr lang="en-US" sz="1800" dirty="0">
                <a:latin typeface="Courier New" panose="02070309020205020404" pitchFamily="49" charset="0"/>
                <a:ea typeface="ＭＳ Ｐゴシック" pitchFamily="34" charset="-128"/>
                <a:cs typeface="Courier New" panose="02070309020205020404" pitchFamily="49" charset="0"/>
              </a:rPr>
              <a:t>cover </a:t>
            </a:r>
            <a:r>
              <a:rPr lang="en-US" sz="1800" b="1" dirty="0">
                <a:solidFill>
                  <a:srgbClr val="0000FF"/>
                </a:solidFill>
                <a:latin typeface="Courier New" panose="02070309020205020404" pitchFamily="49" charset="0"/>
                <a:ea typeface="ＭＳ Ｐゴシック" pitchFamily="34" charset="-128"/>
                <a:cs typeface="Courier New" panose="02070309020205020404" pitchFamily="49" charset="0"/>
              </a:rPr>
              <a:t>not in</a:t>
            </a: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err="1">
                <a:latin typeface="Courier New" panose="02070309020205020404" pitchFamily="49" charset="0"/>
                <a:ea typeface="ＭＳ Ｐゴシック" pitchFamily="34" charset="-128"/>
                <a:cs typeface="Courier New" panose="02070309020205020404" pitchFamily="49" charset="0"/>
              </a:rPr>
              <a:t>myD</a:t>
            </a:r>
            <a:r>
              <a:rPr lang="en-US" sz="1800" dirty="0">
                <a:latin typeface="Courier New" panose="02070309020205020404" pitchFamily="49" charset="0"/>
                <a:ea typeface="ＭＳ Ｐゴシック" pitchFamily="34" charset="-128"/>
                <a:cs typeface="Courier New" panose="02070309020205020404" pitchFamily="49" charset="0"/>
              </a:rPr>
              <a:t>: </a:t>
            </a:r>
            <a:br>
              <a:rPr lang="en-US" sz="900" dirty="0">
                <a:latin typeface="Courier New" panose="02070309020205020404" pitchFamily="49" charset="0"/>
                <a:ea typeface="ＭＳ Ｐゴシック" pitchFamily="34" charset="-128"/>
                <a:cs typeface="Courier New" panose="02070309020205020404" pitchFamily="49" charset="0"/>
              </a:rPr>
            </a:br>
            <a:r>
              <a:rPr lang="en-US" sz="900" i="1" dirty="0">
                <a:solidFill>
                  <a:srgbClr val="669900"/>
                </a:solidFill>
                <a:latin typeface="Courier New" panose="02070309020205020404" pitchFamily="49" charset="0"/>
                <a:ea typeface="ＭＳ Ｐゴシック" pitchFamily="34" charset="-128"/>
                <a:cs typeface="Courier New" panose="02070309020205020404" pitchFamily="49" charset="0"/>
              </a:rPr>
              <a:t>   # if this cover type is not yet a key in the dictionary, </a:t>
            </a:r>
          </a:p>
          <a:p>
            <a:pPr marL="400050" eaLnBrk="1" hangingPunct="1">
              <a:lnSpc>
                <a:spcPct val="90000"/>
              </a:lnSpc>
              <a:buFontTx/>
              <a:buNone/>
              <a:defRPr/>
            </a:pPr>
            <a:r>
              <a:rPr lang="en-US" sz="900" i="1" dirty="0">
                <a:solidFill>
                  <a:srgbClr val="669900"/>
                </a:solidFill>
                <a:latin typeface="Courier New" panose="02070309020205020404" pitchFamily="49" charset="0"/>
                <a:ea typeface="ＭＳ Ｐゴシック" pitchFamily="34" charset="-128"/>
                <a:cs typeface="Courier New" panose="02070309020205020404" pitchFamily="49" charset="0"/>
              </a:rPr>
              <a:t>        # create a new empty list. </a:t>
            </a:r>
            <a:endParaRPr lang="en-US" sz="900" dirty="0">
              <a:latin typeface="Courier New" panose="02070309020205020404" pitchFamily="49" charset="0"/>
              <a:ea typeface="ＭＳ Ｐゴシック" pitchFamily="34" charset="-128"/>
              <a:cs typeface="Courier New" panose="02070309020205020404" pitchFamily="49" charset="0"/>
            </a:endParaRPr>
          </a:p>
          <a:p>
            <a:pPr marL="400050" eaLnBrk="1" hangingPunct="1">
              <a:lnSpc>
                <a:spcPct val="90000"/>
              </a:lnSpc>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err="1">
                <a:latin typeface="Courier New" panose="02070309020205020404" pitchFamily="49" charset="0"/>
                <a:ea typeface="ＭＳ Ｐゴシック" pitchFamily="34" charset="-128"/>
                <a:cs typeface="Courier New" panose="02070309020205020404" pitchFamily="49" charset="0"/>
              </a:rPr>
              <a:t>myD</a:t>
            </a:r>
            <a:r>
              <a:rPr lang="en-US" sz="1800" dirty="0">
                <a:latin typeface="Courier New" panose="02070309020205020404" pitchFamily="49" charset="0"/>
                <a:ea typeface="ＭＳ Ｐゴシック" pitchFamily="34" charset="-128"/>
                <a:cs typeface="Courier New" panose="02070309020205020404" pitchFamily="49" charset="0"/>
              </a:rPr>
              <a:t>[cover] = []</a:t>
            </a:r>
          </a:p>
          <a:p>
            <a:pPr marL="400050" eaLnBrk="1" hangingPunct="1">
              <a:lnSpc>
                <a:spcPct val="90000"/>
              </a:lnSpc>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err="1">
                <a:latin typeface="Courier New" panose="02070309020205020404" pitchFamily="49" charset="0"/>
                <a:ea typeface="ＭＳ Ｐゴシック" pitchFamily="34" charset="-128"/>
                <a:cs typeface="Courier New" panose="02070309020205020404" pitchFamily="49" charset="0"/>
              </a:rPr>
              <a:t>myD</a:t>
            </a:r>
            <a:r>
              <a:rPr lang="en-US" sz="1800" dirty="0">
                <a:latin typeface="Courier New" panose="02070309020205020404" pitchFamily="49" charset="0"/>
                <a:ea typeface="ＭＳ Ｐゴシック" pitchFamily="34" charset="-128"/>
                <a:cs typeface="Courier New" panose="02070309020205020404" pitchFamily="49" charset="0"/>
              </a:rPr>
              <a:t>[cover].append(area) </a:t>
            </a:r>
          </a:p>
          <a:p>
            <a:pPr marL="400050" eaLnBrk="1" hangingPunct="1">
              <a:lnSpc>
                <a:spcPct val="90000"/>
              </a:lnSpc>
              <a:buFontTx/>
              <a:buNone/>
              <a:defRPr/>
            </a:pPr>
            <a:r>
              <a:rPr lang="en-US" sz="1800" b="1" dirty="0">
                <a:solidFill>
                  <a:srgbClr val="0000FF"/>
                </a:solidFill>
                <a:latin typeface="Courier New" panose="02070309020205020404" pitchFamily="49" charset="0"/>
                <a:ea typeface="ＭＳ Ｐゴシック" pitchFamily="34" charset="-128"/>
                <a:cs typeface="Courier New" panose="02070309020205020404" pitchFamily="49" charset="0"/>
              </a:rPr>
              <a:t>del </a:t>
            </a:r>
            <a:r>
              <a:rPr lang="en-US" sz="1800" dirty="0" err="1">
                <a:latin typeface="Courier New" panose="02070309020205020404" pitchFamily="49" charset="0"/>
                <a:ea typeface="ＭＳ Ｐゴシック" pitchFamily="34" charset="-128"/>
                <a:cs typeface="Courier New" panose="02070309020205020404" pitchFamily="49" charset="0"/>
              </a:rPr>
              <a:t>sc</a:t>
            </a:r>
            <a:endParaRPr lang="en-US" sz="1800" dirty="0">
              <a:latin typeface="Courier New" panose="02070309020205020404" pitchFamily="49" charset="0"/>
              <a:ea typeface="ＭＳ Ｐゴシック" pitchFamily="34" charset="-128"/>
              <a:cs typeface="Courier New" panose="02070309020205020404" pitchFamily="49" charset="0"/>
            </a:endParaRPr>
          </a:p>
        </p:txBody>
      </p:sp>
      <p:pic>
        <p:nvPicPr>
          <p:cNvPr id="19461" name="Picture 5">
            <a:extLst>
              <a:ext uri="{FF2B5EF4-FFF2-40B4-BE49-F238E27FC236}">
                <a16:creationId xmlns:a16="http://schemas.microsoft.com/office/drawing/2014/main" id="{49A9F81E-DC93-4EEB-7C67-119E9BC7A207}"/>
              </a:ext>
            </a:extLst>
          </p:cNvPr>
          <p:cNvPicPr>
            <a:picLocks noChangeAspect="1" noChangeArrowheads="1"/>
          </p:cNvPicPr>
          <p:nvPr/>
        </p:nvPicPr>
        <p:blipFill>
          <a:blip r:embed="rId2"/>
          <a:srcRect l="1802" t="14925" r="40541"/>
          <a:stretch>
            <a:fillRect/>
          </a:stretch>
        </p:blipFill>
        <p:spPr bwMode="auto">
          <a:xfrm>
            <a:off x="6705600" y="685800"/>
            <a:ext cx="2438400" cy="4343400"/>
          </a:xfrm>
          <a:prstGeom prst="rect">
            <a:avLst/>
          </a:prstGeom>
          <a:noFill/>
          <a:ln>
            <a:noFill/>
          </a:ln>
          <a:effectLst/>
        </p:spPr>
      </p:pic>
      <p:sp>
        <p:nvSpPr>
          <p:cNvPr id="2" name="TextBox 1">
            <a:extLst>
              <a:ext uri="{FF2B5EF4-FFF2-40B4-BE49-F238E27FC236}">
                <a16:creationId xmlns:a16="http://schemas.microsoft.com/office/drawing/2014/main" id="{31333207-4DEE-96C6-0DAE-1FB46E36DEC0}"/>
              </a:ext>
            </a:extLst>
          </p:cNvPr>
          <p:cNvSpPr txBox="1"/>
          <p:nvPr/>
        </p:nvSpPr>
        <p:spPr>
          <a:xfrm>
            <a:off x="6096000" y="5334000"/>
            <a:ext cx="2895600" cy="1016000"/>
          </a:xfrm>
          <a:prstGeom prst="rect">
            <a:avLst/>
          </a:prstGeom>
        </p:spPr>
        <p:style>
          <a:lnRef idx="2">
            <a:schemeClr val="dk1"/>
          </a:lnRef>
          <a:fillRef idx="1">
            <a:schemeClr val="lt1"/>
          </a:fillRef>
          <a:effectRef idx="0">
            <a:schemeClr val="dk1"/>
          </a:effectRef>
          <a:fontRef idx="minor">
            <a:schemeClr val="dk1"/>
          </a:fontRef>
        </p:style>
        <p:txBody>
          <a:bodyPr>
            <a:spAutoFit/>
          </a:bodyPr>
          <a:lstStyle>
            <a:lvl1pPr eaLnBrk="0" hangingPunct="0">
              <a:defRPr sz="2400">
                <a:solidFill>
                  <a:schemeClr val="tx1"/>
                </a:solidFill>
                <a:latin typeface="Arial" pitchFamily="34" charset="0"/>
                <a:ea typeface="ＭＳ Ｐゴシック" pitchFamily="34" charset="-128"/>
              </a:defRPr>
            </a:lvl1pPr>
            <a:lvl2pPr marL="742950" indent="-285750" eaLnBrk="0" hangingPunct="0">
              <a:defRPr sz="2400">
                <a:solidFill>
                  <a:schemeClr val="tx1"/>
                </a:solidFill>
                <a:latin typeface="Arial" pitchFamily="34" charset="0"/>
                <a:ea typeface="ＭＳ Ｐゴシック" pitchFamily="34" charset="-128"/>
              </a:defRPr>
            </a:lvl2pPr>
            <a:lvl3pPr marL="1143000" indent="-228600" eaLnBrk="0" hangingPunct="0">
              <a:defRPr sz="2400">
                <a:solidFill>
                  <a:schemeClr val="tx1"/>
                </a:solidFill>
                <a:latin typeface="Arial" pitchFamily="34" charset="0"/>
                <a:ea typeface="ＭＳ Ｐゴシック" pitchFamily="34" charset="-128"/>
              </a:defRPr>
            </a:lvl3pPr>
            <a:lvl4pPr marL="1600200" indent="-228600" eaLnBrk="0" hangingPunct="0">
              <a:defRPr sz="2400">
                <a:solidFill>
                  <a:schemeClr val="tx1"/>
                </a:solidFill>
                <a:latin typeface="Arial" pitchFamily="34" charset="0"/>
                <a:ea typeface="ＭＳ Ｐゴシック" pitchFamily="34" charset="-128"/>
              </a:defRPr>
            </a:lvl4pPr>
            <a:lvl5pPr marL="2057400" indent="-228600" eaLnBrk="0" hangingPunct="0">
              <a:defRPr sz="2400">
                <a:solidFill>
                  <a:schemeClr val="tx1"/>
                </a:solidFill>
                <a:latin typeface="Arial" pitchFamily="34" charset="0"/>
                <a:ea typeface="ＭＳ Ｐゴシック"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ＭＳ Ｐゴシック" pitchFamily="34" charset="-128"/>
              </a:defRPr>
            </a:lvl9pPr>
          </a:lstStyle>
          <a:p>
            <a:pPr eaLnBrk="1" hangingPunct="1">
              <a:defRPr/>
            </a:pPr>
            <a:r>
              <a:rPr lang="en-US" sz="1200" dirty="0">
                <a:solidFill>
                  <a:srgbClr val="000000"/>
                </a:solidFill>
                <a:latin typeface="Courier New" panose="02070309020205020404" pitchFamily="49" charset="0"/>
                <a:cs typeface="Courier New" panose="02070309020205020404" pitchFamily="49" charset="0"/>
              </a:rPr>
              <a:t>&gt;&gt;&gt; print(</a:t>
            </a:r>
            <a:r>
              <a:rPr lang="en-US" sz="1200" dirty="0" err="1">
                <a:solidFill>
                  <a:srgbClr val="000000"/>
                </a:solidFill>
                <a:latin typeface="Courier New" panose="02070309020205020404" pitchFamily="49" charset="0"/>
                <a:cs typeface="Courier New" panose="02070309020205020404" pitchFamily="49" charset="0"/>
              </a:rPr>
              <a:t>myD</a:t>
            </a:r>
            <a:r>
              <a:rPr lang="en-US" sz="1200" dirty="0">
                <a:solidFill>
                  <a:srgbClr val="000000"/>
                </a:solidFill>
                <a:latin typeface="Courier New" panose="02070309020205020404" pitchFamily="49" charset="0"/>
                <a:cs typeface="Courier New" panose="02070309020205020404" pitchFamily="49" charset="0"/>
              </a:rPr>
              <a:t>) </a:t>
            </a:r>
          </a:p>
          <a:p>
            <a:pPr eaLnBrk="1" hangingPunct="1">
              <a:defRPr/>
            </a:pPr>
            <a:r>
              <a:rPr lang="en-US" sz="1200" dirty="0">
                <a:solidFill>
                  <a:srgbClr val="000000"/>
                </a:solidFill>
                <a:latin typeface="Courier New" panose="02070309020205020404" pitchFamily="49" charset="0"/>
                <a:cs typeface="Courier New" panose="02070309020205020404" pitchFamily="49" charset="0"/>
              </a:rPr>
              <a:t>{'woods': [600937, 1589633,…]</a:t>
            </a:r>
          </a:p>
          <a:p>
            <a:pPr eaLnBrk="1" hangingPunct="1">
              <a:defRPr/>
            </a:pPr>
            <a:r>
              <a:rPr lang="en-US" sz="1200" dirty="0">
                <a:solidFill>
                  <a:srgbClr val="000000"/>
                </a:solidFill>
                <a:latin typeface="Courier New" panose="02070309020205020404" pitchFamily="49" charset="0"/>
                <a:cs typeface="Courier New" panose="02070309020205020404" pitchFamily="49" charset="0"/>
              </a:rPr>
              <a:t>'</a:t>
            </a:r>
            <a:r>
              <a:rPr lang="en-US" sz="1200" dirty="0" err="1">
                <a:solidFill>
                  <a:srgbClr val="000000"/>
                </a:solidFill>
                <a:latin typeface="Courier New" panose="02070309020205020404" pitchFamily="49" charset="0"/>
                <a:cs typeface="Courier New" panose="02070309020205020404" pitchFamily="49" charset="0"/>
              </a:rPr>
              <a:t>orch</a:t>
            </a:r>
            <a:r>
              <a:rPr lang="en-US" sz="1200" dirty="0">
                <a:solidFill>
                  <a:srgbClr val="000000"/>
                </a:solidFill>
                <a:latin typeface="Courier New" panose="02070309020205020404" pitchFamily="49" charset="0"/>
                <a:cs typeface="Courier New" panose="02070309020205020404" pitchFamily="49" charset="0"/>
              </a:rPr>
              <a:t>': [153137.114187, …]</a:t>
            </a:r>
          </a:p>
          <a:p>
            <a:pPr eaLnBrk="1" hangingPunct="1">
              <a:defRPr/>
            </a:pPr>
            <a:r>
              <a:rPr lang="en-US" sz="1200" dirty="0">
                <a:solidFill>
                  <a:srgbClr val="000000"/>
                </a:solidFill>
                <a:latin typeface="Courier New" panose="02070309020205020404" pitchFamily="49" charset="0"/>
                <a:cs typeface="Courier New" panose="02070309020205020404" pitchFamily="49" charset="0"/>
              </a:rPr>
              <a:t>'other'</a:t>
            </a:r>
            <a:r>
              <a:rPr lang="en-US" altLang="ja-JP" sz="1200" dirty="0">
                <a:solidFill>
                  <a:srgbClr val="000000"/>
                </a:solidFill>
                <a:latin typeface="Courier New" panose="02070309020205020404" pitchFamily="49" charset="0"/>
                <a:cs typeface="Courier New" panose="02070309020205020404" pitchFamily="49" charset="0"/>
              </a:rPr>
              <a:t>: [100404, 375724, …]</a:t>
            </a:r>
          </a:p>
          <a:p>
            <a:pPr eaLnBrk="1" hangingPunct="1">
              <a:defRPr/>
            </a:pPr>
            <a:r>
              <a:rPr lang="en-US" sz="1200" dirty="0">
                <a:solidFill>
                  <a:srgbClr val="000000"/>
                </a:solidFill>
                <a:latin typeface="Courier New" panose="02070309020205020404" pitchFamily="49" charset="0"/>
                <a:cs typeface="Courier New" panose="02070309020205020404" pitchFamily="49" charset="0"/>
              </a:rPr>
              <a:t>'</a:t>
            </a:r>
            <a:r>
              <a:rPr lang="en-US" altLang="ja-JP" sz="1200" dirty="0">
                <a:solidFill>
                  <a:srgbClr val="000000"/>
                </a:solidFill>
                <a:latin typeface="Courier New" panose="02070309020205020404" pitchFamily="49" charset="0"/>
                <a:cs typeface="Courier New" panose="02070309020205020404" pitchFamily="49" charset="0"/>
              </a:rPr>
              <a:t>park</a:t>
            </a:r>
            <a:r>
              <a:rPr lang="en-US" sz="1200" dirty="0">
                <a:solidFill>
                  <a:srgbClr val="000000"/>
                </a:solidFill>
                <a:latin typeface="Courier New" panose="02070309020205020404" pitchFamily="49" charset="0"/>
                <a:cs typeface="Courier New" panose="02070309020205020404" pitchFamily="49" charset="0"/>
              </a:rPr>
              <a:t>'</a:t>
            </a:r>
            <a:r>
              <a:rPr lang="en-US" altLang="ja-JP" sz="1200" dirty="0">
                <a:solidFill>
                  <a:srgbClr val="000000"/>
                </a:solidFill>
                <a:latin typeface="Courier New" panose="02070309020205020404" pitchFamily="49" charset="0"/>
                <a:cs typeface="Courier New" panose="02070309020205020404" pitchFamily="49" charset="0"/>
              </a:rPr>
              <a:t>: …    }</a:t>
            </a:r>
            <a:endParaRPr lang="en-US" sz="1200" dirty="0">
              <a:solidFill>
                <a:srgbClr val="000000"/>
              </a:solidFill>
              <a:latin typeface="Courier New" panose="02070309020205020404" pitchFamily="49" charset="0"/>
              <a:cs typeface="Courier New" panose="02070309020205020404" pitchFamily="49"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10" name="Rectangle 9">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A4D3FA6-1A69-E8AD-BC59-FF9AF65C7E89}"/>
              </a:ext>
            </a:extLst>
          </p:cNvPr>
          <p:cNvSpPr>
            <a:spLocks noGrp="1"/>
          </p:cNvSpPr>
          <p:nvPr>
            <p:ph type="title"/>
          </p:nvPr>
        </p:nvSpPr>
        <p:spPr>
          <a:xfrm>
            <a:off x="571352" y="350196"/>
            <a:ext cx="3485178" cy="1624520"/>
          </a:xfrm>
        </p:spPr>
        <p:txBody>
          <a:bodyPr anchor="ctr">
            <a:normAutofit/>
          </a:bodyPr>
          <a:lstStyle/>
          <a:p>
            <a:r>
              <a:rPr lang="en-US" sz="3500"/>
              <a:t>Summing up</a:t>
            </a:r>
          </a:p>
        </p:txBody>
      </p:sp>
      <p:sp>
        <p:nvSpPr>
          <p:cNvPr id="3" name="Content Placeholder 2">
            <a:extLst>
              <a:ext uri="{FF2B5EF4-FFF2-40B4-BE49-F238E27FC236}">
                <a16:creationId xmlns:a16="http://schemas.microsoft.com/office/drawing/2014/main" id="{C58D0E97-8378-98D2-0EC0-F8E6260B662A}"/>
              </a:ext>
            </a:extLst>
          </p:cNvPr>
          <p:cNvSpPr>
            <a:spLocks noGrp="1"/>
          </p:cNvSpPr>
          <p:nvPr>
            <p:ph idx="1"/>
          </p:nvPr>
        </p:nvSpPr>
        <p:spPr>
          <a:xfrm>
            <a:off x="571351" y="2743200"/>
            <a:ext cx="3485179" cy="3613149"/>
          </a:xfrm>
        </p:spPr>
        <p:txBody>
          <a:bodyPr anchor="ctr">
            <a:normAutofit/>
          </a:bodyPr>
          <a:lstStyle/>
          <a:p>
            <a:pPr>
              <a:lnSpc>
                <a:spcPct val="90000"/>
              </a:lnSpc>
              <a:buFont typeface="Wingdings" panose="05000000000000000000" pitchFamily="2" charset="2"/>
              <a:buChar char="ü"/>
              <a:defRPr/>
            </a:pPr>
            <a:r>
              <a:rPr lang="en-US" altLang="en-US" sz="1600" kern="0">
                <a:ea typeface="ＭＳ Ｐゴシック" pitchFamily="34" charset="-128"/>
              </a:rPr>
              <a:t>Built-in dictionaries.</a:t>
            </a:r>
          </a:p>
          <a:p>
            <a:pPr>
              <a:lnSpc>
                <a:spcPct val="90000"/>
              </a:lnSpc>
              <a:buFont typeface="Wingdings" panose="05000000000000000000" pitchFamily="2" charset="2"/>
              <a:buChar char="ü"/>
              <a:defRPr/>
            </a:pPr>
            <a:endParaRPr lang="en-US" altLang="en-US" sz="1600" kern="0">
              <a:ea typeface="ＭＳ Ｐゴシック" pitchFamily="34" charset="-128"/>
            </a:endParaRPr>
          </a:p>
          <a:p>
            <a:pPr>
              <a:lnSpc>
                <a:spcPct val="90000"/>
              </a:lnSpc>
              <a:buFont typeface="Wingdings" panose="05000000000000000000" pitchFamily="2" charset="2"/>
              <a:buChar char="ü"/>
              <a:defRPr/>
            </a:pPr>
            <a:r>
              <a:rPr lang="en-US" altLang="en-US" sz="1600" kern="0">
                <a:ea typeface="ＭＳ Ｐゴシック" pitchFamily="34" charset="-128"/>
              </a:rPr>
              <a:t>Access by key, not by index.</a:t>
            </a:r>
          </a:p>
          <a:p>
            <a:pPr>
              <a:lnSpc>
                <a:spcPct val="90000"/>
              </a:lnSpc>
              <a:buFont typeface="Wingdings" panose="05000000000000000000" pitchFamily="2" charset="2"/>
              <a:buChar char="ü"/>
              <a:defRPr/>
            </a:pPr>
            <a:endParaRPr lang="en-US" altLang="en-US" sz="1600" kern="0">
              <a:ea typeface="ＭＳ Ｐゴシック" pitchFamily="34" charset="-128"/>
            </a:endParaRPr>
          </a:p>
          <a:p>
            <a:pPr>
              <a:lnSpc>
                <a:spcPct val="90000"/>
              </a:lnSpc>
              <a:buFont typeface="Wingdings" panose="05000000000000000000" pitchFamily="2" charset="2"/>
              <a:buChar char="ü"/>
              <a:defRPr/>
            </a:pPr>
            <a:r>
              <a:rPr lang="en-US" altLang="en-US" sz="1600" kern="0">
                <a:ea typeface="ＭＳ Ｐゴシック" pitchFamily="34" charset="-128"/>
              </a:rPr>
              <a:t>Update/add/delete dictionary items.</a:t>
            </a:r>
          </a:p>
          <a:p>
            <a:pPr>
              <a:lnSpc>
                <a:spcPct val="90000"/>
              </a:lnSpc>
              <a:buFont typeface="Wingdings" panose="05000000000000000000" pitchFamily="2" charset="2"/>
              <a:buChar char="ü"/>
              <a:defRPr/>
            </a:pPr>
            <a:endParaRPr lang="en-US" altLang="en-US" sz="1600" kern="0">
              <a:ea typeface="ＭＳ Ｐゴシック" pitchFamily="34" charset="-128"/>
            </a:endParaRPr>
          </a:p>
          <a:p>
            <a:pPr>
              <a:lnSpc>
                <a:spcPct val="90000"/>
              </a:lnSpc>
              <a:buFont typeface="Wingdings" panose="05000000000000000000" pitchFamily="2" charset="2"/>
              <a:buChar char="ü"/>
              <a:defRPr/>
            </a:pPr>
            <a:r>
              <a:rPr lang="en-US" altLang="en-US" sz="1600" kern="0">
                <a:ea typeface="ＭＳ Ｐゴシック" pitchFamily="34" charset="-128"/>
              </a:rPr>
              <a:t>Listing keys, values, items.</a:t>
            </a:r>
          </a:p>
          <a:p>
            <a:pPr>
              <a:lnSpc>
                <a:spcPct val="90000"/>
              </a:lnSpc>
              <a:buFont typeface="Wingdings" panose="05000000000000000000" pitchFamily="2" charset="2"/>
              <a:buChar char="ü"/>
              <a:defRPr/>
            </a:pPr>
            <a:endParaRPr lang="en-US" altLang="en-US" sz="1600" kern="0">
              <a:ea typeface="ＭＳ Ｐゴシック" pitchFamily="34" charset="-128"/>
            </a:endParaRPr>
          </a:p>
          <a:p>
            <a:pPr>
              <a:lnSpc>
                <a:spcPct val="90000"/>
              </a:lnSpc>
              <a:buFont typeface="Wingdings" panose="05000000000000000000" pitchFamily="2" charset="2"/>
              <a:buChar char="ü"/>
              <a:defRPr/>
            </a:pPr>
            <a:r>
              <a:rPr lang="en-US" altLang="en-US" sz="1600" kern="0">
                <a:ea typeface="ＭＳ Ｐゴシック" pitchFamily="34" charset="-128"/>
              </a:rPr>
              <a:t>Dictionaries with looping.</a:t>
            </a:r>
          </a:p>
          <a:p>
            <a:pPr>
              <a:lnSpc>
                <a:spcPct val="90000"/>
              </a:lnSpc>
              <a:buFont typeface="Wingdings" panose="05000000000000000000" pitchFamily="2" charset="2"/>
              <a:buChar char="ü"/>
              <a:defRPr/>
            </a:pPr>
            <a:endParaRPr lang="en-US" altLang="en-US" sz="1600" kern="0">
              <a:ea typeface="ＭＳ Ｐゴシック" pitchFamily="34" charset="-128"/>
            </a:endParaRPr>
          </a:p>
          <a:p>
            <a:pPr>
              <a:lnSpc>
                <a:spcPct val="90000"/>
              </a:lnSpc>
              <a:buFont typeface="Wingdings" panose="05000000000000000000" pitchFamily="2" charset="2"/>
              <a:buChar char="ü"/>
              <a:defRPr/>
            </a:pPr>
            <a:r>
              <a:rPr lang="en-US" altLang="en-US" sz="1600" kern="0">
                <a:ea typeface="ＭＳ Ｐゴシック" pitchFamily="34" charset="-128"/>
              </a:rPr>
              <a:t>Using dictionaries with arcpy cursors.</a:t>
            </a:r>
          </a:p>
          <a:p>
            <a:pPr>
              <a:lnSpc>
                <a:spcPct val="90000"/>
              </a:lnSpc>
              <a:buFont typeface="Wingdings" panose="05000000000000000000" pitchFamily="2" charset="2"/>
              <a:buChar char="ü"/>
            </a:pPr>
            <a:endParaRPr lang="en-US" sz="1600"/>
          </a:p>
        </p:txBody>
      </p:sp>
      <p:pic>
        <p:nvPicPr>
          <p:cNvPr id="7" name="Picture 6" descr="A mountain with grass and rocks&#10;&#10;Description automatically generated">
            <a:extLst>
              <a:ext uri="{FF2B5EF4-FFF2-40B4-BE49-F238E27FC236}">
                <a16:creationId xmlns:a16="http://schemas.microsoft.com/office/drawing/2014/main" id="{0D2C5D73-3EEB-D448-70F2-73F0336C1810}"/>
              </a:ext>
            </a:extLst>
          </p:cNvPr>
          <p:cNvPicPr>
            <a:picLocks noChangeAspect="1"/>
          </p:cNvPicPr>
          <p:nvPr/>
        </p:nvPicPr>
        <p:blipFill rotWithShape="1">
          <a:blip r:embed="rId3">
            <a:extLst>
              <a:ext uri="{28A0092B-C50C-407E-A947-70E740481C1C}">
                <a14:useLocalDpi xmlns:a14="http://schemas.microsoft.com/office/drawing/2010/main" val="0"/>
              </a:ext>
            </a:extLst>
          </a:blip>
          <a:srcRect l="23954" r="25990"/>
          <a:stretch/>
        </p:blipFill>
        <p:spPr>
          <a:xfrm>
            <a:off x="4572000" y="1"/>
            <a:ext cx="4577118" cy="6858000"/>
          </a:xfrm>
          <a:prstGeom prst="rect">
            <a:avLst/>
          </a:prstGeom>
        </p:spPr>
      </p:pic>
    </p:spTree>
    <p:extLst>
      <p:ext uri="{BB962C8B-B14F-4D97-AF65-F5344CB8AC3E}">
        <p14:creationId xmlns:p14="http://schemas.microsoft.com/office/powerpoint/2010/main" val="426346285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22360761-5E27-6B10-DFFE-20C60EF5E314}"/>
              </a:ext>
            </a:extLst>
          </p:cNvPr>
          <p:cNvSpPr>
            <a:spLocks noGrp="1" noChangeArrowheads="1"/>
          </p:cNvSpPr>
          <p:nvPr>
            <p:ph type="title"/>
          </p:nvPr>
        </p:nvSpPr>
        <p:spPr/>
        <p:txBody>
          <a:bodyPr/>
          <a:lstStyle/>
          <a:p>
            <a:r>
              <a:rPr lang="en-US" altLang="en-US">
                <a:solidFill>
                  <a:srgbClr val="262673"/>
                </a:solidFill>
              </a:rPr>
              <a:t>Appendix</a:t>
            </a:r>
          </a:p>
        </p:txBody>
      </p:sp>
      <p:sp>
        <p:nvSpPr>
          <p:cNvPr id="3" name="Content Placeholder 2">
            <a:extLst>
              <a:ext uri="{FF2B5EF4-FFF2-40B4-BE49-F238E27FC236}">
                <a16:creationId xmlns:a16="http://schemas.microsoft.com/office/drawing/2014/main" id="{B489D82C-0644-5F1D-AB81-8E6C74613C19}"/>
              </a:ext>
            </a:extLst>
          </p:cNvPr>
          <p:cNvSpPr>
            <a:spLocks noGrp="1"/>
          </p:cNvSpPr>
          <p:nvPr>
            <p:ph idx="1"/>
          </p:nvPr>
        </p:nvSpPr>
        <p:spPr/>
        <p:txBody>
          <a:bodyPr/>
          <a:lstStyle/>
          <a:p>
            <a:pPr>
              <a:defRPr/>
            </a:pPr>
            <a:endParaRPr lang="en-US">
              <a:ea typeface="ＭＳ Ｐゴシック" pitchFamily="34" charset="-128"/>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7" name="Rectangle 2">
            <a:extLst>
              <a:ext uri="{FF2B5EF4-FFF2-40B4-BE49-F238E27FC236}">
                <a16:creationId xmlns:a16="http://schemas.microsoft.com/office/drawing/2014/main" id="{B1F4349C-5B3C-D0F7-563A-49CD639A099D}"/>
              </a:ext>
            </a:extLst>
          </p:cNvPr>
          <p:cNvSpPr>
            <a:spLocks noGrp="1" noChangeArrowheads="1"/>
          </p:cNvSpPr>
          <p:nvPr>
            <p:ph type="title"/>
          </p:nvPr>
        </p:nvSpPr>
        <p:spPr>
          <a:xfrm>
            <a:off x="4577743" y="741391"/>
            <a:ext cx="3914480" cy="1616203"/>
          </a:xfrm>
        </p:spPr>
        <p:txBody>
          <a:bodyPr anchor="b">
            <a:normAutofit/>
          </a:bodyPr>
          <a:lstStyle/>
          <a:p>
            <a:pPr eaLnBrk="1" hangingPunct="1"/>
            <a:r>
              <a:rPr lang="en-US" altLang="en-US" sz="2800"/>
              <a:t>Background</a:t>
            </a:r>
          </a:p>
        </p:txBody>
      </p:sp>
      <p:pic>
        <p:nvPicPr>
          <p:cNvPr id="3" name="Picture 2" descr="A close-up of a book&#10;&#10;Description automatically generated">
            <a:extLst>
              <a:ext uri="{FF2B5EF4-FFF2-40B4-BE49-F238E27FC236}">
                <a16:creationId xmlns:a16="http://schemas.microsoft.com/office/drawing/2014/main" id="{23C230B1-2B46-A44F-4471-BB2AD3921DD6}"/>
              </a:ext>
            </a:extLst>
          </p:cNvPr>
          <p:cNvPicPr>
            <a:picLocks noChangeAspect="1"/>
          </p:cNvPicPr>
          <p:nvPr/>
        </p:nvPicPr>
        <p:blipFill rotWithShape="1">
          <a:blip r:embed="rId3">
            <a:extLst>
              <a:ext uri="{28A0092B-C50C-407E-A947-70E740481C1C}">
                <a14:useLocalDpi xmlns:a14="http://schemas.microsoft.com/office/drawing/2010/main" val="0"/>
              </a:ext>
            </a:extLst>
          </a:blip>
          <a:srcRect r="11012"/>
          <a:stretch/>
        </p:blipFill>
        <p:spPr>
          <a:xfrm rot="10800000">
            <a:off x="590335" y="897805"/>
            <a:ext cx="3306548" cy="4954298"/>
          </a:xfrm>
          <a:prstGeom prst="rect">
            <a:avLst/>
          </a:prstGeom>
        </p:spPr>
      </p:pic>
      <p:sp>
        <p:nvSpPr>
          <p:cNvPr id="357379" name="Rectangle 3">
            <a:extLst>
              <a:ext uri="{FF2B5EF4-FFF2-40B4-BE49-F238E27FC236}">
                <a16:creationId xmlns:a16="http://schemas.microsoft.com/office/drawing/2014/main" id="{8E171717-5035-A0B7-D0B6-46BB7315B9B9}"/>
              </a:ext>
            </a:extLst>
          </p:cNvPr>
          <p:cNvSpPr>
            <a:spLocks noGrp="1" noChangeArrowheads="1"/>
          </p:cNvSpPr>
          <p:nvPr>
            <p:ph type="body" idx="1"/>
          </p:nvPr>
        </p:nvSpPr>
        <p:spPr>
          <a:xfrm>
            <a:off x="4577742" y="2533475"/>
            <a:ext cx="3914481" cy="3448225"/>
          </a:xfrm>
        </p:spPr>
        <p:txBody>
          <a:bodyPr anchor="t">
            <a:normAutofit/>
          </a:bodyPr>
          <a:lstStyle/>
          <a:p>
            <a:pPr marL="0" indent="0" eaLnBrk="1" hangingPunct="1">
              <a:buNone/>
              <a:defRPr/>
            </a:pPr>
            <a:r>
              <a:rPr lang="en-US" sz="1700" dirty="0"/>
              <a:t>Geospatial data can be extensive and complex, having numerous attributes along with spatial information.</a:t>
            </a:r>
          </a:p>
          <a:p>
            <a:pPr marL="0" indent="0" eaLnBrk="1" hangingPunct="1">
              <a:buNone/>
              <a:defRPr/>
            </a:pPr>
            <a:endParaRPr lang="en-US" sz="1700" dirty="0">
              <a:ea typeface="ＭＳ Ｐゴシック" pitchFamily="34" charset="-128"/>
            </a:endParaRPr>
          </a:p>
          <a:p>
            <a:pPr marL="0" indent="0" eaLnBrk="1" hangingPunct="1">
              <a:buNone/>
              <a:defRPr/>
            </a:pPr>
            <a:r>
              <a:rPr lang="en-US" sz="1700" dirty="0"/>
              <a:t>Dictionaries can make it easier to access, manipulate, and analyze this information.</a:t>
            </a:r>
          </a:p>
          <a:p>
            <a:pPr marL="0" indent="0" eaLnBrk="1" hangingPunct="1">
              <a:buNone/>
              <a:defRPr/>
            </a:pPr>
            <a:endParaRPr lang="en-US" sz="1700" dirty="0">
              <a:ea typeface="ＭＳ Ｐゴシック" pitchFamily="34" charset="-128"/>
            </a:endParaRPr>
          </a:p>
          <a:p>
            <a:pPr marL="0" indent="0" eaLnBrk="1" hangingPunct="1">
              <a:buNone/>
              <a:defRPr/>
            </a:pPr>
            <a:r>
              <a:rPr lang="en-US" sz="1700" dirty="0"/>
              <a:t>Webster'</a:t>
            </a:r>
            <a:r>
              <a:rPr lang="en-US" altLang="ja-JP" sz="1700" dirty="0"/>
              <a:t>s dictionary </a:t>
            </a:r>
          </a:p>
          <a:p>
            <a:pPr marL="0" indent="0" eaLnBrk="1" hangingPunct="1">
              <a:buNone/>
              <a:defRPr/>
            </a:pPr>
            <a:r>
              <a:rPr lang="en-US" sz="1700" dirty="0"/>
              <a:t>a book alphabetically listing the words and their meanings</a:t>
            </a:r>
          </a:p>
          <a:p>
            <a:pPr eaLnBrk="1" hangingPunct="1">
              <a:defRPr/>
            </a:pPr>
            <a:endParaRPr lang="en-US" sz="1700" dirty="0">
              <a:ea typeface="ＭＳ Ｐゴシック" pitchFamily="34" charset="-128"/>
            </a:endParaRPr>
          </a:p>
        </p:txBody>
      </p:sp>
      <p:grpSp>
        <p:nvGrpSpPr>
          <p:cNvPr id="357398" name="Group 357397">
            <a:extLst>
              <a:ext uri="{FF2B5EF4-FFF2-40B4-BE49-F238E27FC236}">
                <a16:creationId xmlns:a16="http://schemas.microsoft.com/office/drawing/2014/main" id="{16C73AF9-0D33-5C66-5D79-0D0129904B3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768" y="6737718"/>
            <a:ext cx="9155399" cy="123363"/>
            <a:chOff x="-5025" y="6737718"/>
            <a:chExt cx="12207200" cy="123363"/>
          </a:xfrm>
        </p:grpSpPr>
        <p:sp>
          <p:nvSpPr>
            <p:cNvPr id="357399" name="Rectangle 357398">
              <a:extLst>
                <a:ext uri="{FF2B5EF4-FFF2-40B4-BE49-F238E27FC236}">
                  <a16:creationId xmlns:a16="http://schemas.microsoft.com/office/drawing/2014/main" id="{ED96FD6F-5EE9-36C7-C200-3111EF6D01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6036894" y="695800"/>
              <a:ext cx="123362" cy="12207199"/>
            </a:xfrm>
            <a:prstGeom prst="rect">
              <a:avLst/>
            </a:prstGeom>
            <a:gradFill>
              <a:gsLst>
                <a:gs pos="0">
                  <a:schemeClr val="accent5"/>
                </a:gs>
                <a:gs pos="100000">
                  <a:schemeClr val="accent2"/>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400" name="Rectangle 357399">
              <a:extLst>
                <a:ext uri="{FF2B5EF4-FFF2-40B4-BE49-F238E27FC236}">
                  <a16:creationId xmlns:a16="http://schemas.microsoft.com/office/drawing/2014/main" id="{62A39BB2-02C1-8A8B-8021-68446E0474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9176406" y="3835311"/>
              <a:ext cx="123362" cy="5928176"/>
            </a:xfrm>
            <a:prstGeom prst="rect">
              <a:avLst/>
            </a:prstGeom>
            <a:gradFill>
              <a:gsLst>
                <a:gs pos="19000">
                  <a:schemeClr val="accent5">
                    <a:alpha val="0"/>
                  </a:schemeClr>
                </a:gs>
                <a:gs pos="100000">
                  <a:schemeClr val="accent5">
                    <a:lumMod val="60000"/>
                    <a:lumOff val="40000"/>
                  </a:schemeClr>
                </a:gs>
              </a:gsLst>
              <a:lin ang="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7379">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7379">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737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2290" name="Title 1">
            <a:extLst>
              <a:ext uri="{FF2B5EF4-FFF2-40B4-BE49-F238E27FC236}">
                <a16:creationId xmlns:a16="http://schemas.microsoft.com/office/drawing/2014/main" id="{D9E2B079-349F-F026-52AE-13E5525DA174}"/>
              </a:ext>
            </a:extLst>
          </p:cNvPr>
          <p:cNvSpPr>
            <a:spLocks noGrp="1" noChangeArrowheads="1"/>
          </p:cNvSpPr>
          <p:nvPr>
            <p:ph type="title"/>
          </p:nvPr>
        </p:nvSpPr>
        <p:spPr/>
        <p:txBody>
          <a:bodyPr/>
          <a:lstStyle/>
          <a:p>
            <a:pPr eaLnBrk="1" hangingPunct="1"/>
            <a:r>
              <a:rPr lang="en-US" altLang="en-US" sz="3600">
                <a:solidFill>
                  <a:srgbClr val="262673"/>
                </a:solidFill>
              </a:rPr>
              <a:t>Add item vs. modify existing item</a:t>
            </a:r>
          </a:p>
        </p:txBody>
      </p:sp>
      <p:sp>
        <p:nvSpPr>
          <p:cNvPr id="9219" name="Content Placeholder 2">
            <a:extLst>
              <a:ext uri="{FF2B5EF4-FFF2-40B4-BE49-F238E27FC236}">
                <a16:creationId xmlns:a16="http://schemas.microsoft.com/office/drawing/2014/main" id="{1018C29E-A5DE-CB2E-AAD1-C3783C4C0C55}"/>
              </a:ext>
            </a:extLst>
          </p:cNvPr>
          <p:cNvSpPr>
            <a:spLocks noGrp="1"/>
          </p:cNvSpPr>
          <p:nvPr>
            <p:ph idx="1"/>
          </p:nvPr>
        </p:nvSpPr>
        <p:spPr/>
        <p:txBody>
          <a:bodyPr/>
          <a:lstStyle/>
          <a:p>
            <a:pPr eaLnBrk="1" hangingPunct="1">
              <a:defRPr/>
            </a:pPr>
            <a:r>
              <a:rPr lang="en-US" sz="2400" dirty="0">
                <a:ea typeface="ＭＳ Ｐゴシック" pitchFamily="34" charset="-128"/>
              </a:rPr>
              <a:t>Dictionary items can be </a:t>
            </a:r>
            <a:r>
              <a:rPr lang="en-US" sz="2400" b="1" dirty="0">
                <a:ea typeface="ＭＳ Ｐゴシック" pitchFamily="34" charset="-128"/>
              </a:rPr>
              <a:t>added</a:t>
            </a:r>
            <a:r>
              <a:rPr lang="en-US" sz="2400" dirty="0">
                <a:ea typeface="ＭＳ Ｐゴシック" pitchFamily="34" charset="-128"/>
              </a:rPr>
              <a:t> in 2 ways:</a:t>
            </a:r>
          </a:p>
          <a:p>
            <a:pPr marL="914400" lvl="1" indent="-457200" eaLnBrk="1" hangingPunct="1">
              <a:buFont typeface="Garamond" pitchFamily="18" charset="0"/>
              <a:buAutoNum type="arabicPeriod"/>
              <a:defRPr/>
            </a:pPr>
            <a:r>
              <a:rPr lang="en-US" sz="2000" dirty="0">
                <a:ea typeface="ＭＳ Ｐゴシック" pitchFamily="34" charset="-128"/>
              </a:rPr>
              <a:t>when the dictionary is created:</a:t>
            </a:r>
          </a:p>
          <a:p>
            <a:pPr marL="914400" lvl="2" indent="0" eaLnBrk="1" hangingPunct="1">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&gt;&gt;&gt; </a:t>
            </a:r>
            <a:r>
              <a:rPr lang="en-US" sz="1800" dirty="0" err="1">
                <a:latin typeface="Courier New" panose="02070309020205020404" pitchFamily="49" charset="0"/>
                <a:ea typeface="ＭＳ Ｐゴシック" pitchFamily="34" charset="-128"/>
                <a:cs typeface="Courier New" panose="02070309020205020404" pitchFamily="49" charset="0"/>
              </a:rPr>
              <a:t>myD</a:t>
            </a:r>
            <a:r>
              <a:rPr lang="en-US" sz="1800" dirty="0">
                <a:latin typeface="Courier New" panose="02070309020205020404" pitchFamily="49" charset="0"/>
                <a:ea typeface="ＭＳ Ｐゴシック" pitchFamily="34" charset="-128"/>
                <a:cs typeface="Courier New" panose="02070309020205020404" pitchFamily="49" charset="0"/>
              </a:rPr>
              <a:t> = {0:'woods', 5:'park', 'foo':'</a:t>
            </a:r>
            <a:r>
              <a:rPr lang="en-US" sz="1800" dirty="0" err="1">
                <a:latin typeface="Courier New" panose="02070309020205020404" pitchFamily="49" charset="0"/>
                <a:ea typeface="ＭＳ Ｐゴシック" pitchFamily="34" charset="-128"/>
                <a:cs typeface="Courier New" panose="02070309020205020404" pitchFamily="49" charset="0"/>
              </a:rPr>
              <a:t>orch</a:t>
            </a:r>
            <a:r>
              <a:rPr lang="en-US" sz="1800" dirty="0">
                <a:latin typeface="Courier New" panose="02070309020205020404" pitchFamily="49" charset="0"/>
                <a:ea typeface="ＭＳ Ｐゴシック" pitchFamily="34" charset="-128"/>
                <a:cs typeface="Courier New" panose="02070309020205020404" pitchFamily="49" charset="0"/>
              </a:rPr>
              <a:t>'}</a:t>
            </a:r>
          </a:p>
          <a:p>
            <a:pPr marL="914400" lvl="2" indent="0" eaLnBrk="1" hangingPunct="1">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&gt;&gt;&gt; </a:t>
            </a:r>
            <a:r>
              <a:rPr lang="en-US" sz="1800" dirty="0" err="1">
                <a:latin typeface="Courier New" panose="02070309020205020404" pitchFamily="49" charset="0"/>
                <a:ea typeface="ＭＳ Ｐゴシック" pitchFamily="34" charset="-128"/>
                <a:cs typeface="Courier New" panose="02070309020205020404" pitchFamily="49" charset="0"/>
              </a:rPr>
              <a:t>myD</a:t>
            </a:r>
            <a:endParaRPr lang="en-US" sz="1800" dirty="0">
              <a:latin typeface="Courier New" panose="02070309020205020404" pitchFamily="49" charset="0"/>
              <a:ea typeface="ＭＳ Ｐゴシック" pitchFamily="34" charset="-128"/>
              <a:cs typeface="Courier New" panose="02070309020205020404" pitchFamily="49" charset="0"/>
            </a:endParaRPr>
          </a:p>
          <a:p>
            <a:pPr marL="914400" lvl="2" indent="0" eaLnBrk="1" hangingPunct="1">
              <a:buFontTx/>
              <a:buNone/>
              <a:defRPr/>
            </a:pP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{0: 'woods', 5: 'park‘, 'foo': '</a:t>
            </a:r>
            <a:r>
              <a:rPr lang="en-US" sz="1800" dirty="0" err="1">
                <a:solidFill>
                  <a:srgbClr val="3C8C93"/>
                </a:solidFill>
                <a:latin typeface="Courier New" panose="02070309020205020404" pitchFamily="49" charset="0"/>
                <a:ea typeface="ＭＳ Ｐゴシック" pitchFamily="34" charset="-128"/>
                <a:cs typeface="Courier New" panose="02070309020205020404" pitchFamily="49" charset="0"/>
              </a:rPr>
              <a:t>orch</a:t>
            </a: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a:t>
            </a:r>
          </a:p>
          <a:p>
            <a:pPr marL="914400" lvl="2" indent="0" eaLnBrk="1" hangingPunct="1">
              <a:buFontTx/>
              <a:buNone/>
              <a:defRPr/>
            </a:pPr>
            <a:endParaRPr lang="en-US" sz="1800" dirty="0">
              <a:solidFill>
                <a:srgbClr val="3C8C93"/>
              </a:solidFill>
              <a:ea typeface="ＭＳ Ｐゴシック" pitchFamily="34" charset="-128"/>
            </a:endParaRPr>
          </a:p>
          <a:p>
            <a:pPr marL="914400" lvl="1" indent="-457200" eaLnBrk="1" hangingPunct="1">
              <a:buFont typeface="Garamond" pitchFamily="18" charset="0"/>
              <a:buAutoNum type="arabicPeriod"/>
              <a:defRPr/>
            </a:pPr>
            <a:r>
              <a:rPr lang="en-US" sz="2000" dirty="0">
                <a:ea typeface="ＭＳ Ｐゴシック" pitchFamily="34" charset="-128"/>
              </a:rPr>
              <a:t>individually after the dictionary has already been created: </a:t>
            </a:r>
          </a:p>
          <a:p>
            <a:pPr marL="914400" lvl="2" indent="0" eaLnBrk="1" hangingPunct="1">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&gt;&gt;&gt; </a:t>
            </a:r>
            <a:r>
              <a:rPr lang="en-US" sz="1800" dirty="0" err="1">
                <a:latin typeface="Courier New" panose="02070309020205020404" pitchFamily="49" charset="0"/>
                <a:ea typeface="ＭＳ Ｐゴシック" pitchFamily="34" charset="-128"/>
                <a:cs typeface="Courier New" panose="02070309020205020404" pitchFamily="49" charset="0"/>
              </a:rPr>
              <a:t>myD</a:t>
            </a:r>
            <a:r>
              <a:rPr lang="en-US" sz="1800" dirty="0">
                <a:latin typeface="Courier New" panose="02070309020205020404" pitchFamily="49" charset="0"/>
                <a:ea typeface="ＭＳ Ｐゴシック" pitchFamily="34" charset="-128"/>
                <a:cs typeface="Courier New" panose="02070309020205020404" pitchFamily="49" charset="0"/>
              </a:rPr>
              <a:t>[10] = 'lake'  </a:t>
            </a:r>
            <a:r>
              <a:rPr lang="en-US" altLang="ja-JP" sz="1800" i="1" dirty="0">
                <a:latin typeface="Courier New" panose="02070309020205020404" pitchFamily="49" charset="0"/>
                <a:ea typeface="ＭＳ Ｐゴシック" pitchFamily="34" charset="-128"/>
                <a:cs typeface="Courier New" panose="02070309020205020404" pitchFamily="49" charset="0"/>
              </a:rPr>
              <a:t># access-by-key syntax</a:t>
            </a:r>
            <a:endParaRPr lang="en-US" sz="1800" dirty="0">
              <a:latin typeface="Courier New" panose="02070309020205020404" pitchFamily="49" charset="0"/>
              <a:ea typeface="ＭＳ Ｐゴシック" pitchFamily="34" charset="-128"/>
              <a:cs typeface="Courier New" panose="02070309020205020404" pitchFamily="49" charset="0"/>
            </a:endParaRPr>
          </a:p>
          <a:p>
            <a:pPr marL="914400" lvl="2" indent="0" eaLnBrk="1" hangingPunct="1">
              <a:buFontTx/>
              <a:buNone/>
              <a:defRPr/>
            </a:pPr>
            <a:r>
              <a:rPr lang="en-US" sz="1800" dirty="0">
                <a:latin typeface="Courier New" panose="02070309020205020404" pitchFamily="49" charset="0"/>
                <a:ea typeface="ＭＳ Ｐゴシック" pitchFamily="34" charset="-128"/>
                <a:cs typeface="Courier New" panose="02070309020205020404" pitchFamily="49" charset="0"/>
              </a:rPr>
              <a:t>&gt;&gt;&gt; </a:t>
            </a:r>
            <a:r>
              <a:rPr lang="en-US" sz="1800" dirty="0" err="1">
                <a:latin typeface="Courier New" panose="02070309020205020404" pitchFamily="49" charset="0"/>
                <a:ea typeface="ＭＳ Ｐゴシック" pitchFamily="34" charset="-128"/>
                <a:cs typeface="Courier New" panose="02070309020205020404" pitchFamily="49" charset="0"/>
              </a:rPr>
              <a:t>myD</a:t>
            </a:r>
            <a:endParaRPr lang="en-US" sz="1800" dirty="0">
              <a:latin typeface="Courier New" panose="02070309020205020404" pitchFamily="49" charset="0"/>
              <a:ea typeface="ＭＳ Ｐゴシック" pitchFamily="34" charset="-128"/>
              <a:cs typeface="Courier New" panose="02070309020205020404" pitchFamily="49" charset="0"/>
            </a:endParaRPr>
          </a:p>
          <a:p>
            <a:pPr marL="914400" lvl="2" indent="0" eaLnBrk="1" hangingPunct="1">
              <a:buFontTx/>
              <a:buNone/>
              <a:defRPr/>
            </a:pP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{0: 'woods', 10: 'lake', 'foo': '</a:t>
            </a:r>
            <a:r>
              <a:rPr lang="en-US" sz="1800" dirty="0" err="1">
                <a:solidFill>
                  <a:srgbClr val="3C8C93"/>
                </a:solidFill>
                <a:latin typeface="Courier New" panose="02070309020205020404" pitchFamily="49" charset="0"/>
                <a:ea typeface="ＭＳ Ｐゴシック" pitchFamily="34" charset="-128"/>
                <a:cs typeface="Courier New" panose="02070309020205020404" pitchFamily="49" charset="0"/>
              </a:rPr>
              <a:t>orch</a:t>
            </a: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 5: 'park'}</a:t>
            </a:r>
          </a:p>
          <a:p>
            <a:pPr marL="914400" lvl="2" indent="0" eaLnBrk="1" hangingPunct="1">
              <a:buFontTx/>
              <a:buNone/>
              <a:defRPr/>
            </a:pPr>
            <a:endParaRPr lang="en-US" sz="1800" dirty="0">
              <a:solidFill>
                <a:srgbClr val="3C8C93"/>
              </a:solidFill>
              <a:ea typeface="ＭＳ Ｐゴシック" pitchFamily="34" charset="-128"/>
            </a:endParaRPr>
          </a:p>
          <a:p>
            <a:pPr eaLnBrk="1" hangingPunct="1">
              <a:defRPr/>
            </a:pPr>
            <a:r>
              <a:rPr lang="en-US" sz="2400" b="1" dirty="0">
                <a:ea typeface="ＭＳ Ｐゴシック" pitchFamily="34" charset="-128"/>
              </a:rPr>
              <a:t>Modifying </a:t>
            </a:r>
            <a:r>
              <a:rPr lang="en-US" sz="2400" dirty="0">
                <a:ea typeface="ＭＳ Ｐゴシック" pitchFamily="34" charset="-128"/>
              </a:rPr>
              <a:t>items looks just like #2.  Only difference is using a key that is </a:t>
            </a:r>
            <a:r>
              <a:rPr lang="en-US" sz="2400" i="1" dirty="0">
                <a:solidFill>
                  <a:srgbClr val="FF0000"/>
                </a:solidFill>
                <a:ea typeface="ＭＳ Ｐゴシック" pitchFamily="34" charset="-128"/>
              </a:rPr>
              <a:t>already in the dictionary</a:t>
            </a:r>
          </a:p>
          <a:p>
            <a:pPr marL="914400" lvl="1" indent="-457200" eaLnBrk="1" hangingPunct="1">
              <a:defRPr/>
            </a:pPr>
            <a:r>
              <a:rPr lang="en-US" sz="1800" i="1" dirty="0">
                <a:solidFill>
                  <a:srgbClr val="FF0000"/>
                </a:solidFill>
                <a:ea typeface="ＭＳ Ｐゴシック" pitchFamily="34" charset="-128"/>
              </a:rPr>
              <a:t>	</a:t>
            </a:r>
            <a:r>
              <a:rPr lang="en-US" sz="1800" i="1" dirty="0">
                <a:latin typeface="Courier New" panose="02070309020205020404" pitchFamily="49" charset="0"/>
                <a:ea typeface="ＭＳ Ｐゴシック" pitchFamily="34" charset="-128"/>
                <a:cs typeface="Courier New" panose="02070309020205020404" pitchFamily="49" charset="0"/>
              </a:rPr>
              <a:t>&gt;&gt;&gt; </a:t>
            </a:r>
            <a:r>
              <a:rPr lang="en-US" sz="1800" dirty="0" err="1">
                <a:latin typeface="Courier New" panose="02070309020205020404" pitchFamily="49" charset="0"/>
                <a:ea typeface="ＭＳ Ｐゴシック" pitchFamily="34" charset="-128"/>
                <a:cs typeface="Courier New" panose="02070309020205020404" pitchFamily="49" charset="0"/>
              </a:rPr>
              <a:t>myD</a:t>
            </a:r>
            <a:r>
              <a:rPr lang="en-US" sz="1800" dirty="0">
                <a:latin typeface="Courier New" panose="02070309020205020404" pitchFamily="49" charset="0"/>
                <a:ea typeface="ＭＳ Ｐゴシック" pitchFamily="34" charset="-128"/>
                <a:cs typeface="Courier New" panose="02070309020205020404" pitchFamily="49" charset="0"/>
              </a:rPr>
              <a:t>[5] = '</a:t>
            </a:r>
            <a:r>
              <a:rPr lang="en-US" altLang="ja-JP" sz="1800" dirty="0">
                <a:latin typeface="Courier New" panose="02070309020205020404" pitchFamily="49" charset="0"/>
                <a:ea typeface="ＭＳ Ｐゴシック" pitchFamily="34" charset="-128"/>
                <a:cs typeface="Courier New" panose="02070309020205020404" pitchFamily="49" charset="0"/>
              </a:rPr>
              <a:t>hurray!</a:t>
            </a:r>
            <a:r>
              <a:rPr lang="en-US" sz="1800" dirty="0">
                <a:latin typeface="Courier New" panose="02070309020205020404" pitchFamily="49" charset="0"/>
                <a:ea typeface="ＭＳ Ｐゴシック" pitchFamily="34" charset="-128"/>
                <a:cs typeface="Courier New" panose="02070309020205020404" pitchFamily="49" charset="0"/>
              </a:rPr>
              <a:t>'</a:t>
            </a:r>
            <a:r>
              <a:rPr lang="en-US" altLang="ja-JP" sz="1800" dirty="0">
                <a:latin typeface="Courier New" panose="02070309020205020404" pitchFamily="49" charset="0"/>
                <a:ea typeface="ＭＳ Ｐゴシック" pitchFamily="34" charset="-128"/>
                <a:cs typeface="Courier New" panose="02070309020205020404" pitchFamily="49" charset="0"/>
              </a:rPr>
              <a:t>  </a:t>
            </a:r>
            <a:r>
              <a:rPr lang="en-US" altLang="ja-JP" sz="1800" i="1" dirty="0">
                <a:latin typeface="Courier New" panose="02070309020205020404" pitchFamily="49" charset="0"/>
                <a:ea typeface="ＭＳ Ｐゴシック" pitchFamily="34" charset="-128"/>
                <a:cs typeface="Courier New" panose="02070309020205020404" pitchFamily="49" charset="0"/>
              </a:rPr>
              <a:t># access-by-key syntax</a:t>
            </a:r>
          </a:p>
          <a:p>
            <a:pPr marL="914400" lvl="1" indent="-457200" eaLnBrk="1" hangingPunct="1">
              <a:defRPr/>
            </a:pPr>
            <a:r>
              <a:rPr lang="en-US" sz="1800" i="1" dirty="0">
                <a:latin typeface="Courier New" panose="02070309020205020404" pitchFamily="49" charset="0"/>
                <a:ea typeface="ＭＳ Ｐゴシック" pitchFamily="34" charset="-128"/>
                <a:cs typeface="Courier New" panose="02070309020205020404" pitchFamily="49" charset="0"/>
              </a:rPr>
              <a:t>	&gt;&gt;&gt; </a:t>
            </a:r>
            <a:r>
              <a:rPr lang="en-US" sz="1800" i="1" dirty="0" err="1">
                <a:latin typeface="Courier New" panose="02070309020205020404" pitchFamily="49" charset="0"/>
                <a:ea typeface="ＭＳ Ｐゴシック" pitchFamily="34" charset="-128"/>
                <a:cs typeface="Courier New" panose="02070309020205020404" pitchFamily="49" charset="0"/>
              </a:rPr>
              <a:t>myD</a:t>
            </a:r>
            <a:endParaRPr lang="en-US" sz="1800" i="1" dirty="0">
              <a:latin typeface="Courier New" panose="02070309020205020404" pitchFamily="49" charset="0"/>
              <a:ea typeface="ＭＳ Ｐゴシック" pitchFamily="34" charset="-128"/>
              <a:cs typeface="Courier New" panose="02070309020205020404" pitchFamily="49" charset="0"/>
            </a:endParaRPr>
          </a:p>
          <a:p>
            <a:pPr marL="914400" lvl="1" indent="-457200" eaLnBrk="1" hangingPunct="1">
              <a:defRPr/>
            </a:pPr>
            <a:r>
              <a:rPr lang="en-US" sz="1800" i="1" dirty="0">
                <a:latin typeface="Courier New" panose="02070309020205020404" pitchFamily="49" charset="0"/>
                <a:ea typeface="ＭＳ Ｐゴシック" pitchFamily="34" charset="-128"/>
                <a:cs typeface="Courier New" panose="02070309020205020404" pitchFamily="49" charset="0"/>
              </a:rPr>
              <a:t>	</a:t>
            </a: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{0: 'woods', 10: 'lake', 'foo': '</a:t>
            </a:r>
            <a:r>
              <a:rPr lang="en-US" sz="1800" dirty="0" err="1">
                <a:solidFill>
                  <a:srgbClr val="3C8C93"/>
                </a:solidFill>
                <a:latin typeface="Courier New" panose="02070309020205020404" pitchFamily="49" charset="0"/>
                <a:ea typeface="ＭＳ Ｐゴシック" pitchFamily="34" charset="-128"/>
                <a:cs typeface="Courier New" panose="02070309020205020404" pitchFamily="49" charset="0"/>
              </a:rPr>
              <a:t>orch</a:t>
            </a:r>
            <a:r>
              <a:rPr lang="en-US" sz="1800" dirty="0">
                <a:solidFill>
                  <a:srgbClr val="3C8C93"/>
                </a:solidFill>
                <a:latin typeface="Courier New" panose="02070309020205020404" pitchFamily="49" charset="0"/>
                <a:ea typeface="ＭＳ Ｐゴシック" pitchFamily="34" charset="-128"/>
                <a:cs typeface="Courier New" panose="02070309020205020404" pitchFamily="49" charset="0"/>
              </a:rPr>
              <a:t>', 5: 'hurray!'}</a:t>
            </a:r>
          </a:p>
          <a:p>
            <a:pPr eaLnBrk="1" hangingPunct="1">
              <a:defRPr/>
            </a:pPr>
            <a:endParaRPr lang="en-US" sz="2800" b="1" dirty="0">
              <a:ea typeface="ＭＳ Ｐゴシック" pitchFamily="34" charset="-128"/>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4339" name="Rectangle 2">
            <a:extLst>
              <a:ext uri="{FF2B5EF4-FFF2-40B4-BE49-F238E27FC236}">
                <a16:creationId xmlns:a16="http://schemas.microsoft.com/office/drawing/2014/main" id="{E975ACD8-A426-62FE-653D-BF88FDE5E231}"/>
              </a:ext>
            </a:extLst>
          </p:cNvPr>
          <p:cNvSpPr>
            <a:spLocks noGrp="1" noChangeArrowheads="1"/>
          </p:cNvSpPr>
          <p:nvPr>
            <p:ph type="title"/>
          </p:nvPr>
        </p:nvSpPr>
        <p:spPr/>
        <p:txBody>
          <a:bodyPr/>
          <a:lstStyle/>
          <a:p>
            <a:pPr eaLnBrk="1" hangingPunct="1"/>
            <a:r>
              <a:rPr lang="en-US" altLang="en-US" sz="3600">
                <a:solidFill>
                  <a:srgbClr val="262673"/>
                </a:solidFill>
              </a:rPr>
              <a:t>In class – Explore dictionaries</a:t>
            </a:r>
          </a:p>
        </p:txBody>
      </p:sp>
      <p:sp>
        <p:nvSpPr>
          <p:cNvPr id="11268" name="Rectangle 3">
            <a:extLst>
              <a:ext uri="{FF2B5EF4-FFF2-40B4-BE49-F238E27FC236}">
                <a16:creationId xmlns:a16="http://schemas.microsoft.com/office/drawing/2014/main" id="{3E9CDBBF-EA43-4131-E344-E1E545F15925}"/>
              </a:ext>
            </a:extLst>
          </p:cNvPr>
          <p:cNvSpPr>
            <a:spLocks noGrp="1" noChangeArrowheads="1"/>
          </p:cNvSpPr>
          <p:nvPr>
            <p:ph type="body" idx="1"/>
          </p:nvPr>
        </p:nvSpPr>
        <p:spPr/>
        <p:txBody>
          <a:bodyPr/>
          <a:lstStyle/>
          <a:p>
            <a:pPr marL="0" indent="0" eaLnBrk="1" hangingPunct="1">
              <a:buNone/>
              <a:defRPr/>
            </a:pPr>
            <a:r>
              <a:rPr lang="en-US" sz="1800" dirty="0">
                <a:ea typeface="+mn-ea"/>
                <a:cs typeface="+mn-cs"/>
              </a:rPr>
              <a:t>Type statements from the in-class page in the Interactive Window and answer the questions.</a:t>
            </a:r>
            <a:br>
              <a:rPr lang="en-US" sz="1800" dirty="0">
                <a:ea typeface="+mn-ea"/>
                <a:cs typeface="+mn-cs"/>
              </a:rPr>
            </a:br>
            <a:endParaRPr lang="en-US" sz="1800" dirty="0">
              <a:ea typeface="+mn-ea"/>
              <a:cs typeface="+mn-cs"/>
            </a:endParaRPr>
          </a:p>
          <a:p>
            <a:pPr marL="514350" indent="-514350">
              <a:buFont typeface="+mj-lt"/>
              <a:buAutoNum type="arabicPeriod"/>
              <a:defRPr/>
            </a:pPr>
            <a:r>
              <a:rPr lang="en-US" sz="1600" dirty="0">
                <a:ea typeface="+mn-ea"/>
                <a:cs typeface="+mn-cs"/>
              </a:rPr>
              <a:t>What does myD2 = {} do?</a:t>
            </a:r>
          </a:p>
          <a:p>
            <a:pPr marL="514350" indent="-514350">
              <a:buFont typeface="+mj-lt"/>
              <a:buAutoNum type="arabicPeriod"/>
              <a:defRPr/>
            </a:pPr>
            <a:endParaRPr lang="en-US" sz="1600" dirty="0">
              <a:ea typeface="+mn-ea"/>
              <a:cs typeface="+mn-cs"/>
            </a:endParaRPr>
          </a:p>
          <a:p>
            <a:pPr marL="514350" indent="-514350">
              <a:buFont typeface="+mj-lt"/>
              <a:buAutoNum type="arabicPeriod"/>
              <a:defRPr/>
            </a:pPr>
            <a:r>
              <a:rPr lang="en-US" sz="1600" dirty="0">
                <a:ea typeface="+mn-ea"/>
                <a:cs typeface="+mn-cs"/>
              </a:rPr>
              <a:t>Explain the difference between what happened when you typed </a:t>
            </a:r>
            <a:r>
              <a:rPr lang="en-US" sz="1600" dirty="0" err="1">
                <a:ea typeface="+mn-ea"/>
                <a:cs typeface="+mn-cs"/>
              </a:rPr>
              <a:t>myD</a:t>
            </a:r>
            <a:r>
              <a:rPr lang="en-US" sz="1600" dirty="0">
                <a:ea typeface="+mn-ea"/>
                <a:cs typeface="+mn-cs"/>
              </a:rPr>
              <a:t>[1] = "other" and when you typed </a:t>
            </a:r>
            <a:r>
              <a:rPr lang="en-US" sz="1600" dirty="0" err="1">
                <a:ea typeface="+mn-ea"/>
                <a:cs typeface="+mn-cs"/>
              </a:rPr>
              <a:t>myD</a:t>
            </a:r>
            <a:r>
              <a:rPr lang="en-US" sz="1600" dirty="0">
                <a:ea typeface="+mn-ea"/>
                <a:cs typeface="+mn-cs"/>
              </a:rPr>
              <a:t>[3] = "lake".</a:t>
            </a:r>
          </a:p>
          <a:p>
            <a:pPr marL="514350" indent="-514350">
              <a:buFont typeface="+mj-lt"/>
              <a:buAutoNum type="arabicPeriod"/>
              <a:defRPr/>
            </a:pPr>
            <a:endParaRPr lang="en-US" sz="1600" dirty="0">
              <a:ea typeface="+mn-ea"/>
              <a:cs typeface="+mn-cs"/>
            </a:endParaRPr>
          </a:p>
          <a:p>
            <a:pPr marL="514350" indent="-514350">
              <a:buFont typeface="+mj-lt"/>
              <a:buAutoNum type="arabicPeriod"/>
              <a:defRPr/>
            </a:pPr>
            <a:r>
              <a:rPr lang="en-US" sz="1600" dirty="0">
                <a:ea typeface="+mn-ea"/>
                <a:cs typeface="+mn-cs"/>
              </a:rPr>
              <a:t>Explain the difference between </a:t>
            </a:r>
            <a:r>
              <a:rPr lang="en-US" sz="1600" dirty="0" err="1">
                <a:ea typeface="+mn-ea"/>
                <a:cs typeface="+mn-cs"/>
              </a:rPr>
              <a:t>myList</a:t>
            </a:r>
            <a:r>
              <a:rPr lang="en-US" sz="1600" dirty="0">
                <a:ea typeface="+mn-ea"/>
                <a:cs typeface="+mn-cs"/>
              </a:rPr>
              <a:t>[2] and </a:t>
            </a:r>
            <a:r>
              <a:rPr lang="en-US" sz="1600" dirty="0" err="1">
                <a:ea typeface="+mn-ea"/>
                <a:cs typeface="+mn-cs"/>
              </a:rPr>
              <a:t>myD</a:t>
            </a:r>
            <a:r>
              <a:rPr lang="en-US" sz="1600" dirty="0">
                <a:ea typeface="+mn-ea"/>
                <a:cs typeface="+mn-cs"/>
              </a:rPr>
              <a:t>[2].</a:t>
            </a:r>
          </a:p>
          <a:p>
            <a:pPr marL="514350" indent="-514350">
              <a:buFont typeface="+mj-lt"/>
              <a:buAutoNum type="arabicPeriod"/>
              <a:defRPr/>
            </a:pPr>
            <a:endParaRPr lang="en-US" sz="1600" dirty="0">
              <a:ea typeface="+mn-ea"/>
              <a:cs typeface="+mn-cs"/>
            </a:endParaRPr>
          </a:p>
          <a:p>
            <a:pPr marL="514350" indent="-514350">
              <a:buFont typeface="+mj-lt"/>
              <a:buAutoNum type="arabicPeriod"/>
              <a:defRPr/>
            </a:pPr>
            <a:r>
              <a:rPr lang="en-US" sz="1600" dirty="0">
                <a:ea typeface="+mn-ea"/>
                <a:cs typeface="+mn-cs"/>
              </a:rPr>
              <a:t>Write a line of code to add an item with key "London" and value "Heathrow" into </a:t>
            </a:r>
            <a:r>
              <a:rPr lang="en-US" sz="1600" dirty="0" err="1">
                <a:ea typeface="+mn-ea"/>
                <a:cs typeface="+mn-cs"/>
              </a:rPr>
              <a:t>myD</a:t>
            </a:r>
            <a:r>
              <a:rPr lang="en-US" sz="1600" dirty="0">
                <a:ea typeface="+mn-ea"/>
                <a:cs typeface="+mn-cs"/>
              </a:rPr>
              <a:t>.</a:t>
            </a:r>
          </a:p>
          <a:p>
            <a:pPr marL="514350" indent="-514350">
              <a:buFont typeface="+mj-lt"/>
              <a:buAutoNum type="arabicPeriod"/>
              <a:defRPr/>
            </a:pPr>
            <a:endParaRPr lang="en-US" sz="1600" dirty="0">
              <a:ea typeface="+mn-ea"/>
              <a:cs typeface="+mn-cs"/>
            </a:endParaRPr>
          </a:p>
          <a:p>
            <a:pPr marL="514350" indent="-514350">
              <a:buFont typeface="+mj-lt"/>
              <a:buAutoNum type="arabicPeriod"/>
              <a:defRPr/>
            </a:pPr>
            <a:r>
              <a:rPr lang="en-US" sz="1600" dirty="0">
                <a:ea typeface="+mn-ea"/>
                <a:cs typeface="+mn-cs"/>
              </a:rPr>
              <a:t>Write a line of code to add an item with key "beer" and value ["Bass", "Corona", "</a:t>
            </a:r>
            <a:r>
              <a:rPr lang="en-US" sz="1600" dirty="0" err="1">
                <a:ea typeface="+mn-ea"/>
                <a:cs typeface="+mn-cs"/>
              </a:rPr>
              <a:t>Dunkle</a:t>
            </a:r>
            <a:r>
              <a:rPr lang="en-US" sz="1600" dirty="0">
                <a:ea typeface="+mn-ea"/>
                <a:cs typeface="+mn-cs"/>
              </a:rPr>
              <a:t>"] to </a:t>
            </a:r>
            <a:r>
              <a:rPr lang="en-US" sz="1600" dirty="0" err="1">
                <a:ea typeface="+mn-ea"/>
                <a:cs typeface="+mn-cs"/>
              </a:rPr>
              <a:t>myD</a:t>
            </a:r>
            <a:r>
              <a:rPr lang="en-US" sz="1600" dirty="0">
                <a:ea typeface="+mn-ea"/>
                <a:cs typeface="+mn-cs"/>
              </a:rPr>
              <a:t>.</a:t>
            </a:r>
          </a:p>
          <a:p>
            <a:pPr marL="514350" indent="-514350">
              <a:buFont typeface="+mj-lt"/>
              <a:buAutoNum type="arabicPeriod"/>
              <a:defRPr/>
            </a:pPr>
            <a:endParaRPr lang="en-US" sz="1600" dirty="0">
              <a:ea typeface="+mn-ea"/>
              <a:cs typeface="+mn-cs"/>
            </a:endParaRPr>
          </a:p>
          <a:p>
            <a:pPr marL="514350" indent="-514350">
              <a:buFont typeface="+mj-lt"/>
              <a:buAutoNum type="arabicPeriod"/>
              <a:defRPr/>
            </a:pPr>
            <a:r>
              <a:rPr lang="en-US" sz="1600" dirty="0">
                <a:ea typeface="+mn-ea"/>
                <a:cs typeface="+mn-cs"/>
              </a:rPr>
              <a:t>Write a line of code to append "Pale Ale" list whose key is "beer".</a:t>
            </a:r>
          </a:p>
          <a:p>
            <a:pPr marL="514350" indent="-514350">
              <a:buFont typeface="+mj-lt"/>
              <a:buAutoNum type="arabicPeriod"/>
              <a:defRPr/>
            </a:pPr>
            <a:endParaRPr lang="en-US" sz="1600" dirty="0">
              <a:ea typeface="+mn-ea"/>
              <a:cs typeface="+mn-cs"/>
            </a:endParaRPr>
          </a:p>
          <a:p>
            <a:pPr marL="514350" indent="-514350">
              <a:buFont typeface="+mj-lt"/>
              <a:buAutoNum type="arabicPeriod"/>
              <a:defRPr/>
            </a:pPr>
            <a:r>
              <a:rPr lang="en-US" sz="1600" dirty="0">
                <a:ea typeface="+mn-ea"/>
                <a:cs typeface="+mn-cs"/>
              </a:rPr>
              <a:t>Set the value of x to "5 </a:t>
            </a:r>
            <a:r>
              <a:rPr lang="en-US" sz="1600" dirty="0" err="1">
                <a:ea typeface="+mn-ea"/>
                <a:cs typeface="+mn-cs"/>
              </a:rPr>
              <a:t>hrs</a:t>
            </a:r>
            <a:r>
              <a:rPr lang="en-US" sz="1600" dirty="0">
                <a:ea typeface="+mn-ea"/>
                <a:cs typeface="+mn-cs"/>
              </a:rPr>
              <a:t>". Write a line of code to add an item with key "sleep" and value a list containing one item, x.</a:t>
            </a:r>
            <a:br>
              <a:rPr lang="en-US" sz="1600" dirty="0">
                <a:ea typeface="+mn-ea"/>
                <a:cs typeface="+mn-cs"/>
              </a:rPr>
            </a:br>
            <a:br>
              <a:rPr lang="en-US" sz="1600" dirty="0">
                <a:ea typeface="+mn-ea"/>
                <a:cs typeface="+mn-cs"/>
              </a:rPr>
            </a:br>
            <a:r>
              <a:rPr lang="en-US" sz="1600" dirty="0">
                <a:ea typeface="ＭＳ Ｐゴシック" charset="0"/>
                <a:cs typeface="+mn-cs"/>
              </a:rPr>
              <a:t>(solutions in note view)</a:t>
            </a:r>
          </a:p>
          <a:p>
            <a:pPr marL="514350" indent="-514350">
              <a:buFont typeface="+mj-lt"/>
              <a:buAutoNum type="arabicPeriod"/>
              <a:defRPr/>
            </a:pPr>
            <a:endParaRPr lang="en-US" sz="1600" dirty="0">
              <a:ea typeface="+mn-ea"/>
              <a:cs typeface="+mn-cs"/>
            </a:endParaRPr>
          </a:p>
          <a:p>
            <a:pPr eaLnBrk="1" hangingPunct="1">
              <a:defRPr/>
            </a:pPr>
            <a:endParaRPr lang="en-US" dirty="0">
              <a:ea typeface="+mn-ea"/>
              <a:cs typeface="+mn-c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2">
            <a:extLst>
              <a:ext uri="{FF2B5EF4-FFF2-40B4-BE49-F238E27FC236}">
                <a16:creationId xmlns:a16="http://schemas.microsoft.com/office/drawing/2014/main" id="{7B5795AD-BF4E-EAE5-36DC-0B26C08D9CD0}"/>
              </a:ext>
            </a:extLst>
          </p:cNvPr>
          <p:cNvSpPr>
            <a:spLocks noGrp="1" noChangeArrowheads="1"/>
          </p:cNvSpPr>
          <p:nvPr>
            <p:ph type="title"/>
          </p:nvPr>
        </p:nvSpPr>
        <p:spPr/>
        <p:txBody>
          <a:bodyPr/>
          <a:lstStyle/>
          <a:p>
            <a:pPr eaLnBrk="1" hangingPunct="1"/>
            <a:r>
              <a:rPr lang="en-US" altLang="en-US" sz="3600">
                <a:solidFill>
                  <a:srgbClr val="262673"/>
                </a:solidFill>
              </a:rPr>
              <a:t>In class – on a piece of paper…</a:t>
            </a:r>
          </a:p>
        </p:txBody>
      </p:sp>
      <p:sp>
        <p:nvSpPr>
          <p:cNvPr id="13316" name="Rectangle 3">
            <a:extLst>
              <a:ext uri="{FF2B5EF4-FFF2-40B4-BE49-F238E27FC236}">
                <a16:creationId xmlns:a16="http://schemas.microsoft.com/office/drawing/2014/main" id="{DB468A93-F312-5943-2C87-EF06E54917A9}"/>
              </a:ext>
            </a:extLst>
          </p:cNvPr>
          <p:cNvSpPr>
            <a:spLocks noGrp="1" noChangeArrowheads="1"/>
          </p:cNvSpPr>
          <p:nvPr>
            <p:ph type="body" idx="1"/>
          </p:nvPr>
        </p:nvSpPr>
        <p:spPr/>
        <p:txBody>
          <a:bodyPr/>
          <a:lstStyle/>
          <a:p>
            <a:pPr marL="457200" indent="-457200" eaLnBrk="1" hangingPunct="1">
              <a:buFont typeface="+mj-lt"/>
              <a:buAutoNum type="arabicPeriod"/>
              <a:defRPr/>
            </a:pPr>
            <a:r>
              <a:rPr lang="en-US" sz="2400" dirty="0">
                <a:ea typeface="ＭＳ Ｐゴシック" pitchFamily="34" charset="-128"/>
              </a:rPr>
              <a:t>Create a dictionary where the keys are 3 classmates and the values are their favorite beverage.  </a:t>
            </a:r>
          </a:p>
          <a:p>
            <a:pPr marL="457200" indent="-457200" eaLnBrk="1" hangingPunct="1">
              <a:buFont typeface="+mj-lt"/>
              <a:buAutoNum type="arabicPeriod"/>
              <a:defRPr/>
            </a:pPr>
            <a:r>
              <a:rPr lang="en-US" sz="2400" dirty="0">
                <a:ea typeface="ＭＳ Ｐゴシック" pitchFamily="34" charset="-128"/>
              </a:rPr>
              <a:t>Iterate through the keys in the dictionary, printing them</a:t>
            </a:r>
          </a:p>
          <a:p>
            <a:pPr marL="457200" indent="-457200" eaLnBrk="1" hangingPunct="1">
              <a:buFont typeface="+mj-lt"/>
              <a:buAutoNum type="arabicPeriod"/>
              <a:defRPr/>
            </a:pPr>
            <a:r>
              <a:rPr lang="en-US" sz="2400" dirty="0">
                <a:ea typeface="ＭＳ Ｐゴシック" pitchFamily="34" charset="-128"/>
              </a:rPr>
              <a:t>Iterate through the keys in the dictionary, printing the key and the value</a:t>
            </a:r>
            <a:br>
              <a:rPr lang="en-US" sz="2400" dirty="0">
                <a:ea typeface="ＭＳ Ｐゴシック" pitchFamily="34" charset="-128"/>
              </a:rPr>
            </a:br>
            <a:endParaRPr lang="en-US" sz="2400" dirty="0">
              <a:ea typeface="ＭＳ Ｐゴシック" pitchFamily="34" charset="-128"/>
            </a:endParaRPr>
          </a:p>
          <a:p>
            <a:pPr eaLnBrk="1" hangingPunct="1">
              <a:buFontTx/>
              <a:buNone/>
              <a:defRPr/>
            </a:pPr>
            <a:r>
              <a:rPr lang="en-US" sz="2400" dirty="0" err="1">
                <a:ea typeface="ＭＳ Ｐゴシック" pitchFamily="34" charset="-128"/>
              </a:rPr>
              <a:t>bevD</a:t>
            </a:r>
            <a:r>
              <a:rPr lang="en-US" sz="2400" dirty="0">
                <a:ea typeface="ＭＳ Ｐゴシック" pitchFamily="34" charset="-128"/>
              </a:rPr>
              <a:t> = {</a:t>
            </a:r>
            <a:r>
              <a:rPr lang="en-US" altLang="en-US" sz="2400" dirty="0">
                <a:ea typeface="ＭＳ Ｐゴシック" pitchFamily="34" charset="-128"/>
              </a:rPr>
              <a:t>“</a:t>
            </a:r>
            <a:r>
              <a:rPr lang="en-US" sz="2400" dirty="0">
                <a:ea typeface="ＭＳ Ｐゴシック" pitchFamily="34" charset="-128"/>
              </a:rPr>
              <a:t>Tim</a:t>
            </a:r>
            <a:r>
              <a:rPr lang="en-US" altLang="en-US" sz="2400" dirty="0">
                <a:ea typeface="ＭＳ Ｐゴシック" pitchFamily="34" charset="-128"/>
              </a:rPr>
              <a:t>”</a:t>
            </a:r>
            <a:r>
              <a:rPr lang="en-US" sz="2400" dirty="0">
                <a:ea typeface="ＭＳ Ｐゴシック" pitchFamily="34" charset="-128"/>
              </a:rPr>
              <a:t>:</a:t>
            </a:r>
            <a:r>
              <a:rPr lang="en-US" altLang="en-US" sz="2400" dirty="0">
                <a:ea typeface="ＭＳ Ｐゴシック" pitchFamily="34" charset="-128"/>
              </a:rPr>
              <a:t>“</a:t>
            </a:r>
            <a:r>
              <a:rPr lang="en-US" altLang="ja-JP" sz="2400" dirty="0" err="1">
                <a:ea typeface="ＭＳ Ｐゴシック" pitchFamily="34" charset="-128"/>
              </a:rPr>
              <a:t>Sambucus</a:t>
            </a:r>
            <a:r>
              <a:rPr lang="en-US" altLang="en-US" sz="2400" dirty="0">
                <a:ea typeface="ＭＳ Ｐゴシック" pitchFamily="34" charset="-128"/>
              </a:rPr>
              <a:t>”</a:t>
            </a:r>
            <a:r>
              <a:rPr lang="en-US" altLang="ja-JP" sz="2400" dirty="0">
                <a:ea typeface="ＭＳ Ｐゴシック" pitchFamily="34" charset="-128"/>
              </a:rPr>
              <a:t>, </a:t>
            </a:r>
            <a:r>
              <a:rPr lang="en-US" altLang="en-US" sz="2400" dirty="0">
                <a:ea typeface="ＭＳ Ｐゴシック" pitchFamily="34" charset="-128"/>
              </a:rPr>
              <a:t>“</a:t>
            </a:r>
            <a:r>
              <a:rPr lang="en-US" altLang="ja-JP" sz="2400" dirty="0" err="1">
                <a:ea typeface="ＭＳ Ｐゴシック" pitchFamily="34" charset="-128"/>
              </a:rPr>
              <a:t>Paul</a:t>
            </a:r>
            <a:r>
              <a:rPr lang="en-US" altLang="en-US" sz="2400" dirty="0" err="1">
                <a:ea typeface="ＭＳ Ｐゴシック" pitchFamily="34" charset="-128"/>
              </a:rPr>
              <a:t>”</a:t>
            </a:r>
            <a:r>
              <a:rPr lang="en-US" altLang="ja-JP" sz="2400" dirty="0" err="1">
                <a:ea typeface="ＭＳ Ｐゴシック" pitchFamily="34" charset="-128"/>
              </a:rPr>
              <a:t>:</a:t>
            </a:r>
            <a:r>
              <a:rPr lang="en-US" altLang="en-US" sz="2400" dirty="0" err="1">
                <a:ea typeface="ＭＳ Ｐゴシック" pitchFamily="34" charset="-128"/>
              </a:rPr>
              <a:t>“</a:t>
            </a:r>
            <a:r>
              <a:rPr lang="en-US" altLang="ja-JP" sz="2400" dirty="0" err="1">
                <a:ea typeface="ＭＳ Ｐゴシック" pitchFamily="34" charset="-128"/>
              </a:rPr>
              <a:t>Red</a:t>
            </a:r>
            <a:r>
              <a:rPr lang="en-US" altLang="ja-JP" sz="2400" dirty="0">
                <a:ea typeface="ＭＳ Ｐゴシック" pitchFamily="34" charset="-128"/>
              </a:rPr>
              <a:t> Bull</a:t>
            </a:r>
            <a:r>
              <a:rPr lang="en-US" altLang="en-US" sz="2400" dirty="0">
                <a:ea typeface="ＭＳ Ｐゴシック" pitchFamily="34" charset="-128"/>
              </a:rPr>
              <a:t>”</a:t>
            </a:r>
            <a:r>
              <a:rPr lang="en-US" altLang="ja-JP" sz="2400" dirty="0">
                <a:ea typeface="ＭＳ Ｐゴシック" pitchFamily="34" charset="-128"/>
              </a:rPr>
              <a:t>, </a:t>
            </a:r>
            <a:r>
              <a:rPr lang="en-US" altLang="en-US" sz="2400" dirty="0">
                <a:ea typeface="ＭＳ Ｐゴシック" pitchFamily="34" charset="-128"/>
              </a:rPr>
              <a:t>“</a:t>
            </a:r>
            <a:r>
              <a:rPr lang="en-US" altLang="ja-JP" sz="2400" dirty="0" err="1">
                <a:ea typeface="ＭＳ Ｐゴシック" pitchFamily="34" charset="-128"/>
              </a:rPr>
              <a:t>Rahul</a:t>
            </a:r>
            <a:r>
              <a:rPr lang="en-US" altLang="en-US" sz="2400" dirty="0" err="1">
                <a:ea typeface="ＭＳ Ｐゴシック" pitchFamily="34" charset="-128"/>
              </a:rPr>
              <a:t>”</a:t>
            </a:r>
            <a:r>
              <a:rPr lang="en-US" altLang="ja-JP" sz="2400" dirty="0" err="1">
                <a:ea typeface="ＭＳ Ｐゴシック" pitchFamily="34" charset="-128"/>
              </a:rPr>
              <a:t>:</a:t>
            </a:r>
            <a:r>
              <a:rPr lang="en-US" altLang="en-US" sz="2400" dirty="0" err="1">
                <a:ea typeface="ＭＳ Ｐゴシック" pitchFamily="34" charset="-128"/>
              </a:rPr>
              <a:t>”</a:t>
            </a:r>
            <a:r>
              <a:rPr lang="en-US" altLang="ja-JP" sz="2400" dirty="0" err="1">
                <a:ea typeface="ＭＳ Ｐゴシック" pitchFamily="34" charset="-128"/>
              </a:rPr>
              <a:t>vodka</a:t>
            </a:r>
            <a:r>
              <a:rPr lang="en-US" altLang="en-US" sz="2400" dirty="0">
                <a:ea typeface="ＭＳ Ｐゴシック" pitchFamily="34" charset="-128"/>
              </a:rPr>
              <a:t>”</a:t>
            </a:r>
            <a:r>
              <a:rPr lang="en-US" altLang="ja-JP" sz="2400" dirty="0">
                <a:ea typeface="ＭＳ Ｐゴシック" pitchFamily="34" charset="-128"/>
              </a:rPr>
              <a:t>}</a:t>
            </a:r>
          </a:p>
          <a:p>
            <a:pPr eaLnBrk="1" hangingPunct="1">
              <a:buFontTx/>
              <a:buNone/>
              <a:defRPr/>
            </a:pPr>
            <a:br>
              <a:rPr lang="en-US" sz="2000" i="1" dirty="0">
                <a:solidFill>
                  <a:srgbClr val="669900"/>
                </a:solidFill>
                <a:ea typeface="ＭＳ Ｐゴシック" pitchFamily="34" charset="-128"/>
              </a:rPr>
            </a:br>
            <a:r>
              <a:rPr lang="en-US" sz="2000" i="1" dirty="0">
                <a:solidFill>
                  <a:srgbClr val="669900"/>
                </a:solidFill>
                <a:ea typeface="ＭＳ Ｐゴシック" pitchFamily="34" charset="-128"/>
              </a:rPr>
              <a:t>#One solution</a:t>
            </a:r>
            <a:endParaRPr lang="en-US" sz="2000" dirty="0">
              <a:ea typeface="ＭＳ Ｐゴシック" pitchFamily="34" charset="-128"/>
            </a:endParaRPr>
          </a:p>
          <a:p>
            <a:pPr eaLnBrk="1" hangingPunct="1">
              <a:buFontTx/>
              <a:buNone/>
              <a:defRPr/>
            </a:pPr>
            <a:r>
              <a:rPr lang="en-US" sz="2000" dirty="0">
                <a:ea typeface="ＭＳ Ｐゴシック" pitchFamily="34" charset="-128"/>
              </a:rPr>
              <a:t>for person in </a:t>
            </a:r>
            <a:r>
              <a:rPr lang="en-US" sz="2000" dirty="0" err="1">
                <a:ea typeface="ＭＳ Ｐゴシック" pitchFamily="34" charset="-128"/>
              </a:rPr>
              <a:t>bevD</a:t>
            </a:r>
            <a:r>
              <a:rPr lang="en-US" sz="2000" dirty="0">
                <a:ea typeface="ＭＳ Ｐゴシック" pitchFamily="34" charset="-128"/>
              </a:rPr>
              <a:t>:</a:t>
            </a:r>
          </a:p>
          <a:p>
            <a:pPr eaLnBrk="1" hangingPunct="1">
              <a:buFontTx/>
              <a:buNone/>
              <a:defRPr/>
            </a:pPr>
            <a:r>
              <a:rPr lang="en-US" sz="2000" dirty="0">
                <a:ea typeface="ＭＳ Ｐゴシック" pitchFamily="34" charset="-128"/>
              </a:rPr>
              <a:t>		print(person)</a:t>
            </a:r>
          </a:p>
          <a:p>
            <a:pPr eaLnBrk="1" hangingPunct="1">
              <a:buFontTx/>
              <a:buNone/>
              <a:defRPr/>
            </a:pPr>
            <a:endParaRPr lang="en-US" sz="2000" dirty="0">
              <a:ea typeface="ＭＳ Ｐゴシック" pitchFamily="34" charset="-128"/>
            </a:endParaRPr>
          </a:p>
          <a:p>
            <a:pPr eaLnBrk="1" hangingPunct="1">
              <a:buFontTx/>
              <a:buNone/>
              <a:defRPr/>
            </a:pPr>
            <a:r>
              <a:rPr lang="en-US" sz="2000" dirty="0">
                <a:ea typeface="ＭＳ Ｐゴシック" pitchFamily="34" charset="-128"/>
              </a:rPr>
              <a:t>for person in </a:t>
            </a:r>
            <a:r>
              <a:rPr lang="en-US" sz="2000" dirty="0" err="1">
                <a:ea typeface="ＭＳ Ｐゴシック" pitchFamily="34" charset="-128"/>
              </a:rPr>
              <a:t>bevD</a:t>
            </a:r>
            <a:r>
              <a:rPr lang="en-US" sz="2000" dirty="0">
                <a:ea typeface="ＭＳ Ｐゴシック" pitchFamily="34" charset="-128"/>
              </a:rPr>
              <a:t>:</a:t>
            </a:r>
          </a:p>
          <a:p>
            <a:pPr eaLnBrk="1" hangingPunct="1">
              <a:buFontTx/>
              <a:buNone/>
              <a:defRPr/>
            </a:pPr>
            <a:r>
              <a:rPr lang="en-US" sz="2000" dirty="0">
                <a:ea typeface="ＭＳ Ｐゴシック" pitchFamily="34" charset="-128"/>
              </a:rPr>
              <a:t>		print(person, </a:t>
            </a:r>
            <a:r>
              <a:rPr lang="en-US" sz="2000" dirty="0" err="1">
                <a:ea typeface="ＭＳ Ｐゴシック" pitchFamily="34" charset="-128"/>
              </a:rPr>
              <a:t>bevD</a:t>
            </a:r>
            <a:r>
              <a:rPr lang="en-US" sz="2000" dirty="0">
                <a:ea typeface="ＭＳ Ｐゴシック" pitchFamily="34" charset="-128"/>
              </a:rPr>
              <a:t>[person])</a:t>
            </a:r>
          </a:p>
          <a:p>
            <a:pPr eaLnBrk="1" hangingPunct="1">
              <a:defRPr/>
            </a:pPr>
            <a:endParaRPr lang="en-US" sz="2800" dirty="0">
              <a:ea typeface="ＭＳ Ｐゴシック" pitchFamily="34" charset="-128"/>
            </a:endParaRPr>
          </a:p>
        </p:txBody>
      </p:sp>
      <p:sp>
        <p:nvSpPr>
          <p:cNvPr id="2" name="TextBox 1">
            <a:extLst>
              <a:ext uri="{FF2B5EF4-FFF2-40B4-BE49-F238E27FC236}">
                <a16:creationId xmlns:a16="http://schemas.microsoft.com/office/drawing/2014/main" id="{69536362-B6B6-BFAA-4100-CA5C77220AA7}"/>
              </a:ext>
            </a:extLst>
          </p:cNvPr>
          <p:cNvSpPr txBox="1"/>
          <p:nvPr/>
        </p:nvSpPr>
        <p:spPr>
          <a:xfrm>
            <a:off x="4876800" y="4038600"/>
            <a:ext cx="3898900" cy="1938338"/>
          </a:xfrm>
          <a:prstGeom prst="rect">
            <a:avLst/>
          </a:prstGeom>
          <a:noFill/>
        </p:spPr>
        <p:style>
          <a:lnRef idx="2">
            <a:schemeClr val="dk1"/>
          </a:lnRef>
          <a:fillRef idx="1">
            <a:schemeClr val="lt1"/>
          </a:fillRef>
          <a:effectRef idx="0">
            <a:schemeClr val="dk1"/>
          </a:effectRef>
          <a:fontRef idx="minor">
            <a:schemeClr val="dk1"/>
          </a:fontRef>
        </p:style>
        <p:txBody>
          <a:bodyPr wrap="none">
            <a:spAutoFit/>
          </a:bodyPr>
          <a:lstStyle/>
          <a:p>
            <a:pPr eaLnBrk="1" hangingPunct="1">
              <a:defRPr/>
            </a:pPr>
            <a:r>
              <a:rPr lang="en-US" sz="2000" i="1" dirty="0">
                <a:solidFill>
                  <a:srgbClr val="669900"/>
                </a:solidFill>
              </a:rPr>
              <a:t>#Another solution</a:t>
            </a:r>
          </a:p>
          <a:p>
            <a:pPr eaLnBrk="1" hangingPunct="1">
              <a:defRPr/>
            </a:pPr>
            <a:r>
              <a:rPr lang="en-US" sz="2000" dirty="0"/>
              <a:t>for person in </a:t>
            </a:r>
            <a:r>
              <a:rPr lang="en-US" sz="2000" dirty="0" err="1"/>
              <a:t>bevD.keys</a:t>
            </a:r>
            <a:r>
              <a:rPr lang="en-US" sz="2000" dirty="0"/>
              <a:t>():</a:t>
            </a:r>
          </a:p>
          <a:p>
            <a:pPr eaLnBrk="1" hangingPunct="1">
              <a:defRPr/>
            </a:pPr>
            <a:r>
              <a:rPr lang="en-US" sz="2000" dirty="0"/>
              <a:t>        print(person)</a:t>
            </a:r>
          </a:p>
          <a:p>
            <a:pPr eaLnBrk="1" hangingPunct="1">
              <a:defRPr/>
            </a:pPr>
            <a:endParaRPr lang="en-US" sz="2000" dirty="0"/>
          </a:p>
          <a:p>
            <a:pPr eaLnBrk="1" hangingPunct="1">
              <a:defRPr/>
            </a:pPr>
            <a:r>
              <a:rPr lang="en-US" sz="2000" dirty="0"/>
              <a:t>for person, drink in </a:t>
            </a:r>
            <a:r>
              <a:rPr lang="en-US" sz="2000" dirty="0" err="1"/>
              <a:t>bevD.items</a:t>
            </a:r>
            <a:r>
              <a:rPr lang="en-US" sz="2000" dirty="0"/>
              <a:t>():</a:t>
            </a:r>
          </a:p>
          <a:p>
            <a:pPr eaLnBrk="1" hangingPunct="1">
              <a:defRPr/>
            </a:pPr>
            <a:r>
              <a:rPr lang="en-US" sz="2000" dirty="0"/>
              <a:t>        print(person, drink)</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3316">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3316">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3316">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316">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316">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3316">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2">
            <a:extLst>
              <a:ext uri="{FF2B5EF4-FFF2-40B4-BE49-F238E27FC236}">
                <a16:creationId xmlns:a16="http://schemas.microsoft.com/office/drawing/2014/main" id="{E3AEE397-9948-C059-A095-D736091E1E8A}"/>
              </a:ext>
            </a:extLst>
          </p:cNvPr>
          <p:cNvSpPr>
            <a:spLocks noGrp="1" noChangeArrowheads="1"/>
          </p:cNvSpPr>
          <p:nvPr>
            <p:ph type="title"/>
          </p:nvPr>
        </p:nvSpPr>
        <p:spPr/>
        <p:txBody>
          <a:bodyPr/>
          <a:lstStyle/>
          <a:p>
            <a:pPr eaLnBrk="1" hangingPunct="1"/>
            <a:r>
              <a:rPr lang="en-US" altLang="en-US" sz="3600">
                <a:solidFill>
                  <a:srgbClr val="262673"/>
                </a:solidFill>
              </a:rPr>
              <a:t>DrinkDict.py</a:t>
            </a:r>
          </a:p>
        </p:txBody>
      </p:sp>
      <p:sp>
        <p:nvSpPr>
          <p:cNvPr id="22532" name="Rectangle 3">
            <a:extLst>
              <a:ext uri="{FF2B5EF4-FFF2-40B4-BE49-F238E27FC236}">
                <a16:creationId xmlns:a16="http://schemas.microsoft.com/office/drawing/2014/main" id="{00BE94B7-144B-4EB8-8CED-20C20D1C5BE5}"/>
              </a:ext>
            </a:extLst>
          </p:cNvPr>
          <p:cNvSpPr>
            <a:spLocks noGrp="1" noChangeArrowheads="1"/>
          </p:cNvSpPr>
          <p:nvPr>
            <p:ph type="body" idx="1"/>
          </p:nvPr>
        </p:nvSpPr>
        <p:spPr>
          <a:xfrm>
            <a:off x="152400" y="914400"/>
            <a:ext cx="8686800" cy="5943600"/>
          </a:xfrm>
        </p:spPr>
        <p:txBody>
          <a:bodyPr/>
          <a:lstStyle/>
          <a:p>
            <a:pPr eaLnBrk="1" hangingPunct="1">
              <a:lnSpc>
                <a:spcPct val="80000"/>
              </a:lnSpc>
              <a:buFontTx/>
              <a:buNone/>
              <a:defRPr/>
            </a:pPr>
            <a:r>
              <a:rPr lang="en-US" sz="2400">
                <a:ea typeface="ＭＳ Ｐゴシック" pitchFamily="34" charset="-128"/>
              </a:rPr>
              <a:t>Create a dictionary where drinks are the key and a list of people who favor that drink are the value, by completing the code in the given script. The existing code uses the built-in raw_input function to prompt you for 10 people's names and favorite drinks. Example output:</a:t>
            </a:r>
            <a:br>
              <a:rPr lang="en-US" sz="2400">
                <a:ea typeface="ＭＳ Ｐゴシック" pitchFamily="34" charset="-128"/>
              </a:rPr>
            </a:br>
            <a:endParaRPr lang="en-US" sz="2400">
              <a:ea typeface="ＭＳ Ｐゴシック" pitchFamily="34" charset="-128"/>
            </a:endParaRPr>
          </a:p>
          <a:p>
            <a:pPr eaLnBrk="1" hangingPunct="1">
              <a:lnSpc>
                <a:spcPct val="80000"/>
              </a:lnSpc>
              <a:buFontTx/>
              <a:buNone/>
              <a:defRPr/>
            </a:pPr>
            <a:r>
              <a:rPr lang="en-US" sz="2400">
                <a:ea typeface="ＭＳ Ｐゴシック" pitchFamily="34" charset="-128"/>
              </a:rPr>
              <a:t>{   </a:t>
            </a:r>
            <a:r>
              <a:rPr lang="en-US" altLang="en-US" sz="2400">
                <a:ea typeface="ＭＳ Ｐゴシック" pitchFamily="34" charset="-128"/>
              </a:rPr>
              <a:t>‘</a:t>
            </a:r>
            <a:r>
              <a:rPr lang="en-US" sz="2400">
                <a:ea typeface="ＭＳ Ｐゴシック" pitchFamily="34" charset="-128"/>
              </a:rPr>
              <a:t>tea</a:t>
            </a:r>
            <a:r>
              <a:rPr lang="en-US" altLang="en-US" sz="2400">
                <a:ea typeface="ＭＳ Ｐゴシック" pitchFamily="34" charset="-128"/>
              </a:rPr>
              <a:t>’</a:t>
            </a:r>
            <a:r>
              <a:rPr lang="en-US" sz="2400">
                <a:ea typeface="ＭＳ Ｐゴシック" pitchFamily="34" charset="-128"/>
              </a:rPr>
              <a:t>: [</a:t>
            </a:r>
            <a:r>
              <a:rPr lang="en-US" altLang="en-US" sz="2400">
                <a:ea typeface="ＭＳ Ｐゴシック" pitchFamily="34" charset="-128"/>
              </a:rPr>
              <a:t>’Lani‘</a:t>
            </a:r>
            <a:r>
              <a:rPr lang="en-US" sz="2400">
                <a:ea typeface="ＭＳ Ｐゴシック" pitchFamily="34" charset="-128"/>
              </a:rPr>
              <a:t>, </a:t>
            </a:r>
            <a:r>
              <a:rPr lang="en-US" altLang="en-US" sz="2400">
                <a:ea typeface="ＭＳ Ｐゴシック" pitchFamily="34" charset="-128"/>
              </a:rPr>
              <a:t>’Josh‘</a:t>
            </a:r>
            <a:r>
              <a:rPr lang="en-US" sz="2400">
                <a:ea typeface="ＭＳ Ｐゴシック" pitchFamily="34" charset="-128"/>
              </a:rPr>
              <a:t>], </a:t>
            </a:r>
            <a:br>
              <a:rPr lang="en-US" sz="2400">
                <a:ea typeface="ＭＳ Ｐゴシック" pitchFamily="34" charset="-128"/>
              </a:rPr>
            </a:br>
            <a:r>
              <a:rPr lang="en-US" altLang="en-US" sz="2400">
                <a:ea typeface="ＭＳ Ｐゴシック" pitchFamily="34" charset="-128"/>
              </a:rPr>
              <a:t>’</a:t>
            </a:r>
            <a:r>
              <a:rPr lang="en-US" sz="2400">
                <a:ea typeface="ＭＳ Ｐゴシック" pitchFamily="34" charset="-128"/>
              </a:rPr>
              <a:t>water</a:t>
            </a:r>
            <a:r>
              <a:rPr lang="en-US" altLang="en-US" sz="2400">
                <a:ea typeface="ＭＳ Ｐゴシック" pitchFamily="34" charset="-128"/>
              </a:rPr>
              <a:t>‘</a:t>
            </a:r>
            <a:r>
              <a:rPr lang="en-US" sz="2400">
                <a:ea typeface="ＭＳ Ｐゴシック" pitchFamily="34" charset="-128"/>
              </a:rPr>
              <a:t>: [</a:t>
            </a:r>
            <a:r>
              <a:rPr lang="en-US" altLang="en-US" sz="2400">
                <a:ea typeface="ＭＳ Ｐゴシック" pitchFamily="34" charset="-128"/>
              </a:rPr>
              <a:t>’Stew</a:t>
            </a:r>
            <a:r>
              <a:rPr lang="ja-JP" altLang="en-US" sz="2400">
                <a:ea typeface="ＭＳ Ｐゴシック" pitchFamily="34" charset="-128"/>
              </a:rPr>
              <a:t>‘</a:t>
            </a:r>
            <a:r>
              <a:rPr lang="en-US" altLang="ja-JP" sz="2400">
                <a:ea typeface="ＭＳ Ｐゴシック" pitchFamily="34" charset="-128"/>
              </a:rPr>
              <a:t>, ‘Mike</a:t>
            </a:r>
            <a:r>
              <a:rPr lang="ja-JP" altLang="en-US" sz="2400">
                <a:ea typeface="ＭＳ Ｐゴシック" pitchFamily="34" charset="-128"/>
              </a:rPr>
              <a:t>’</a:t>
            </a:r>
            <a:r>
              <a:rPr lang="en-US" altLang="ja-JP" sz="2400">
                <a:ea typeface="ＭＳ Ｐゴシック" pitchFamily="34" charset="-128"/>
              </a:rPr>
              <a:t>], </a:t>
            </a:r>
            <a:br>
              <a:rPr lang="en-US" altLang="ja-JP" sz="2400">
                <a:ea typeface="ＭＳ Ｐゴシック" pitchFamily="34" charset="-128"/>
              </a:rPr>
            </a:br>
            <a:r>
              <a:rPr lang="en-US" altLang="ja-JP" sz="2400">
                <a:ea typeface="ＭＳ Ｐゴシック" pitchFamily="34" charset="-128"/>
              </a:rPr>
              <a:t>'beer': [</a:t>
            </a:r>
            <a:r>
              <a:rPr lang="en-US" altLang="en-US" sz="2400">
                <a:ea typeface="ＭＳ Ｐゴシック" pitchFamily="34" charset="-128"/>
              </a:rPr>
              <a:t>’Ginger</a:t>
            </a:r>
            <a:r>
              <a:rPr lang="en-US" altLang="ja-JP" sz="2400">
                <a:ea typeface="ＭＳ Ｐゴシック" pitchFamily="34" charset="-128"/>
              </a:rPr>
              <a:t>', </a:t>
            </a:r>
            <a:r>
              <a:rPr lang="en-US" altLang="en-US" sz="2400">
                <a:ea typeface="ＭＳ Ｐゴシック" pitchFamily="34" charset="-128"/>
              </a:rPr>
              <a:t>’</a:t>
            </a:r>
            <a:r>
              <a:rPr lang="en-US" altLang="ja-JP" sz="2400">
                <a:ea typeface="ＭＳ Ｐゴシック" pitchFamily="34" charset="-128"/>
              </a:rPr>
              <a:t>Steph', </a:t>
            </a:r>
            <a:r>
              <a:rPr lang="en-US" altLang="en-US" sz="2400">
                <a:ea typeface="ＭＳ Ｐゴシック" pitchFamily="34" charset="-128"/>
              </a:rPr>
              <a:t>’</a:t>
            </a:r>
            <a:r>
              <a:rPr lang="en-US" altLang="ja-JP" sz="2400">
                <a:ea typeface="ＭＳ Ｐゴシック" pitchFamily="34" charset="-128"/>
              </a:rPr>
              <a:t>Latonia', </a:t>
            </a:r>
            <a:r>
              <a:rPr lang="en-US" altLang="en-US" sz="2400">
                <a:ea typeface="ＭＳ Ｐゴシック" pitchFamily="34" charset="-128"/>
              </a:rPr>
              <a:t>’</a:t>
            </a:r>
            <a:r>
              <a:rPr lang="en-US" altLang="ja-JP" sz="2400">
                <a:ea typeface="ＭＳ Ｐゴシック" pitchFamily="34" charset="-128"/>
              </a:rPr>
              <a:t>Brendan'], </a:t>
            </a:r>
            <a:br>
              <a:rPr lang="en-US" altLang="ja-JP" sz="2400">
                <a:ea typeface="ＭＳ Ｐゴシック" pitchFamily="34" charset="-128"/>
              </a:rPr>
            </a:br>
            <a:r>
              <a:rPr lang="en-US" altLang="ja-JP" sz="2400">
                <a:ea typeface="ＭＳ Ｐゴシック" pitchFamily="34" charset="-128"/>
              </a:rPr>
              <a:t>'sweet tea': [</a:t>
            </a:r>
            <a:r>
              <a:rPr lang="en-US" altLang="en-US" sz="2400">
                <a:ea typeface="ＭＳ Ｐゴシック" pitchFamily="34" charset="-128"/>
              </a:rPr>
              <a:t>’Brian</a:t>
            </a:r>
            <a:r>
              <a:rPr lang="en-US" altLang="ja-JP" sz="2400">
                <a:ea typeface="ＭＳ Ｐゴシック" pitchFamily="34" charset="-128"/>
              </a:rPr>
              <a:t>', </a:t>
            </a:r>
            <a:r>
              <a:rPr lang="en-US" altLang="en-US" sz="2400">
                <a:ea typeface="ＭＳ Ｐゴシック" pitchFamily="34" charset="-128"/>
              </a:rPr>
              <a:t>’Steph</a:t>
            </a:r>
            <a:r>
              <a:rPr lang="en-US" altLang="ja-JP" sz="2400">
                <a:ea typeface="ＭＳ Ｐゴシック" pitchFamily="34" charset="-128"/>
              </a:rPr>
              <a:t>']</a:t>
            </a:r>
          </a:p>
          <a:p>
            <a:pPr eaLnBrk="1" hangingPunct="1">
              <a:lnSpc>
                <a:spcPct val="80000"/>
              </a:lnSpc>
              <a:buFontTx/>
              <a:buNone/>
              <a:defRPr/>
            </a:pPr>
            <a:r>
              <a:rPr lang="en-US" sz="2400">
                <a:ea typeface="ＭＳ Ｐゴシック" pitchFamily="34" charset="-128"/>
              </a:rPr>
              <a:t>}</a:t>
            </a:r>
          </a:p>
          <a:p>
            <a:pPr eaLnBrk="1" hangingPunct="1">
              <a:lnSpc>
                <a:spcPct val="80000"/>
              </a:lnSpc>
              <a:buFontTx/>
              <a:buNone/>
              <a:defRPr/>
            </a:pPr>
            <a:endParaRPr lang="en-US" sz="2400">
              <a:ea typeface="ＭＳ Ｐゴシック" pitchFamily="34" charset="-128"/>
            </a:endParaRPr>
          </a:p>
          <a:p>
            <a:pPr eaLnBrk="1" hangingPunct="1">
              <a:lnSpc>
                <a:spcPct val="80000"/>
              </a:lnSpc>
              <a:buFontTx/>
              <a:buNone/>
              <a:defRPr/>
            </a:pPr>
            <a:r>
              <a:rPr lang="en-US" sz="2400">
                <a:ea typeface="ＭＳ Ｐゴシック" pitchFamily="34" charset="-128"/>
              </a:rPr>
              <a:t>myD={}</a:t>
            </a:r>
          </a:p>
          <a:p>
            <a:pPr eaLnBrk="1" hangingPunct="1">
              <a:lnSpc>
                <a:spcPct val="80000"/>
              </a:lnSpc>
              <a:buFontTx/>
              <a:buNone/>
              <a:defRPr/>
            </a:pPr>
            <a:r>
              <a:rPr lang="en-US" sz="2400">
                <a:ea typeface="ＭＳ Ｐゴシック" pitchFamily="34" charset="-128"/>
              </a:rPr>
              <a:t>for i in range(10):</a:t>
            </a:r>
          </a:p>
          <a:p>
            <a:pPr eaLnBrk="1" hangingPunct="1">
              <a:lnSpc>
                <a:spcPct val="80000"/>
              </a:lnSpc>
              <a:buFontTx/>
              <a:buNone/>
              <a:defRPr/>
            </a:pPr>
            <a:r>
              <a:rPr lang="en-US" sz="2400">
                <a:ea typeface="ＭＳ Ｐゴシック" pitchFamily="34" charset="-128"/>
              </a:rPr>
              <a:t>    name = raw_input("Name:")</a:t>
            </a:r>
          </a:p>
          <a:p>
            <a:pPr eaLnBrk="1" hangingPunct="1">
              <a:lnSpc>
                <a:spcPct val="80000"/>
              </a:lnSpc>
              <a:buFontTx/>
              <a:buNone/>
              <a:defRPr/>
            </a:pPr>
            <a:r>
              <a:rPr lang="en-US" sz="2400">
                <a:ea typeface="ＭＳ Ｐゴシック" pitchFamily="34" charset="-128"/>
              </a:rPr>
              <a:t>    drink = raw_input(name +"'s fav. drink:")</a:t>
            </a:r>
          </a:p>
          <a:p>
            <a:pPr eaLnBrk="1" hangingPunct="1">
              <a:lnSpc>
                <a:spcPct val="80000"/>
              </a:lnSpc>
              <a:buFontTx/>
              <a:buNone/>
              <a:defRPr/>
            </a:pPr>
            <a:r>
              <a:rPr lang="en-US" sz="2400" i="1">
                <a:solidFill>
                  <a:srgbClr val="669900"/>
                </a:solidFill>
                <a:ea typeface="ＭＳ Ｐゴシック" pitchFamily="34" charset="-128"/>
              </a:rPr>
              <a:t>    # insert dictionary code here.</a:t>
            </a:r>
          </a:p>
          <a:p>
            <a:pPr eaLnBrk="1" hangingPunct="1">
              <a:lnSpc>
                <a:spcPct val="80000"/>
              </a:lnSpc>
              <a:defRPr/>
            </a:pPr>
            <a:endParaRPr lang="en-US" sz="2400">
              <a:ea typeface="ＭＳ Ｐゴシック" pitchFamily="34" charset="-128"/>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7" name="Rectangle 2">
            <a:extLst>
              <a:ext uri="{FF2B5EF4-FFF2-40B4-BE49-F238E27FC236}">
                <a16:creationId xmlns:a16="http://schemas.microsoft.com/office/drawing/2014/main" id="{7273E824-039D-D9AD-781D-30CC5767CE45}"/>
              </a:ext>
            </a:extLst>
          </p:cNvPr>
          <p:cNvSpPr>
            <a:spLocks noGrp="1" noChangeArrowheads="1"/>
          </p:cNvSpPr>
          <p:nvPr>
            <p:ph type="title"/>
          </p:nvPr>
        </p:nvSpPr>
        <p:spPr/>
        <p:txBody>
          <a:bodyPr/>
          <a:lstStyle/>
          <a:p>
            <a:pPr eaLnBrk="1" hangingPunct="1"/>
            <a:r>
              <a:rPr lang="en-US" altLang="en-US" sz="3600">
                <a:solidFill>
                  <a:srgbClr val="262673"/>
                </a:solidFill>
              </a:rPr>
              <a:t>DrinkDict.py solution</a:t>
            </a:r>
          </a:p>
        </p:txBody>
      </p:sp>
      <p:sp>
        <p:nvSpPr>
          <p:cNvPr id="23556" name="Rectangle 3">
            <a:extLst>
              <a:ext uri="{FF2B5EF4-FFF2-40B4-BE49-F238E27FC236}">
                <a16:creationId xmlns:a16="http://schemas.microsoft.com/office/drawing/2014/main" id="{DB0C4D3B-857F-ECB9-5C71-0B46B2B0A94E}"/>
              </a:ext>
            </a:extLst>
          </p:cNvPr>
          <p:cNvSpPr>
            <a:spLocks noGrp="1" noChangeArrowheads="1"/>
          </p:cNvSpPr>
          <p:nvPr>
            <p:ph type="body" idx="1"/>
          </p:nvPr>
        </p:nvSpPr>
        <p:spPr/>
        <p:txBody>
          <a:bodyPr/>
          <a:lstStyle/>
          <a:p>
            <a:pPr eaLnBrk="1" hangingPunct="1">
              <a:buFontTx/>
              <a:buNone/>
              <a:defRPr/>
            </a:pPr>
            <a:r>
              <a:rPr lang="en-US" dirty="0">
                <a:ea typeface="ＭＳ Ｐゴシック" charset="0"/>
                <a:cs typeface="+mn-cs"/>
              </a:rPr>
              <a:t>d={}</a:t>
            </a:r>
          </a:p>
          <a:p>
            <a:pPr eaLnBrk="1" hangingPunct="1">
              <a:buFontTx/>
              <a:buNone/>
              <a:defRPr/>
            </a:pPr>
            <a:r>
              <a:rPr lang="en-US" b="1" dirty="0">
                <a:solidFill>
                  <a:srgbClr val="0000FF"/>
                </a:solidFill>
                <a:ea typeface="ＭＳ Ｐゴシック" charset="0"/>
                <a:cs typeface="+mn-cs"/>
              </a:rPr>
              <a:t>for</a:t>
            </a:r>
            <a:r>
              <a:rPr lang="en-US" dirty="0">
                <a:ea typeface="ＭＳ Ｐゴシック" charset="0"/>
                <a:cs typeface="+mn-cs"/>
              </a:rPr>
              <a:t> </a:t>
            </a:r>
            <a:r>
              <a:rPr lang="en-US" dirty="0" err="1">
                <a:ea typeface="ＭＳ Ｐゴシック" charset="0"/>
                <a:cs typeface="+mn-cs"/>
              </a:rPr>
              <a:t>i</a:t>
            </a:r>
            <a:r>
              <a:rPr lang="en-US" dirty="0">
                <a:ea typeface="ＭＳ Ｐゴシック" charset="0"/>
                <a:cs typeface="+mn-cs"/>
              </a:rPr>
              <a:t> </a:t>
            </a:r>
            <a:r>
              <a:rPr lang="en-US" b="1" dirty="0">
                <a:solidFill>
                  <a:srgbClr val="0000FF"/>
                </a:solidFill>
                <a:ea typeface="ＭＳ Ｐゴシック" charset="0"/>
                <a:cs typeface="+mn-cs"/>
              </a:rPr>
              <a:t>in</a:t>
            </a:r>
            <a:r>
              <a:rPr lang="en-US" dirty="0">
                <a:ea typeface="ＭＳ Ｐゴシック" charset="0"/>
                <a:cs typeface="+mn-cs"/>
              </a:rPr>
              <a:t> range(10):</a:t>
            </a:r>
          </a:p>
          <a:p>
            <a:pPr eaLnBrk="1" hangingPunct="1">
              <a:buFontTx/>
              <a:buNone/>
              <a:defRPr/>
            </a:pPr>
            <a:r>
              <a:rPr lang="en-US" dirty="0">
                <a:ea typeface="ＭＳ Ｐゴシック" charset="0"/>
                <a:cs typeface="+mn-cs"/>
              </a:rPr>
              <a:t>    name = </a:t>
            </a:r>
            <a:r>
              <a:rPr lang="en-US" dirty="0" err="1">
                <a:ea typeface="ＭＳ Ｐゴシック" charset="0"/>
                <a:cs typeface="+mn-cs"/>
              </a:rPr>
              <a:t>raw_input</a:t>
            </a:r>
            <a:r>
              <a:rPr lang="en-US" dirty="0">
                <a:ea typeface="ＭＳ Ｐゴシック" charset="0"/>
                <a:cs typeface="+mn-cs"/>
              </a:rPr>
              <a:t>("Name:")</a:t>
            </a:r>
          </a:p>
          <a:p>
            <a:pPr eaLnBrk="1" hangingPunct="1">
              <a:buFontTx/>
              <a:buNone/>
              <a:defRPr/>
            </a:pPr>
            <a:r>
              <a:rPr lang="en-US" dirty="0">
                <a:ea typeface="ＭＳ Ｐゴシック" charset="0"/>
                <a:cs typeface="+mn-cs"/>
              </a:rPr>
              <a:t>    drink = </a:t>
            </a:r>
            <a:r>
              <a:rPr lang="en-US" dirty="0" err="1">
                <a:ea typeface="ＭＳ Ｐゴシック" charset="0"/>
                <a:cs typeface="+mn-cs"/>
              </a:rPr>
              <a:t>raw_input</a:t>
            </a:r>
            <a:r>
              <a:rPr lang="en-US" dirty="0">
                <a:ea typeface="ＭＳ Ｐゴシック" charset="0"/>
                <a:cs typeface="+mn-cs"/>
              </a:rPr>
              <a:t>(name +"'s </a:t>
            </a:r>
            <a:r>
              <a:rPr lang="en-US" dirty="0" err="1">
                <a:ea typeface="ＭＳ Ｐゴシック" charset="0"/>
                <a:cs typeface="+mn-cs"/>
              </a:rPr>
              <a:t>fav</a:t>
            </a:r>
            <a:r>
              <a:rPr lang="en-US" dirty="0">
                <a:ea typeface="ＭＳ Ｐゴシック" charset="0"/>
                <a:cs typeface="+mn-cs"/>
              </a:rPr>
              <a:t>. drink:")</a:t>
            </a:r>
          </a:p>
          <a:p>
            <a:pPr eaLnBrk="1" hangingPunct="1">
              <a:buFontTx/>
              <a:buNone/>
              <a:defRPr/>
            </a:pPr>
            <a:r>
              <a:rPr lang="en-US" dirty="0">
                <a:ea typeface="ＭＳ Ｐゴシック" charset="0"/>
                <a:cs typeface="+mn-cs"/>
              </a:rPr>
              <a:t>    </a:t>
            </a:r>
            <a:r>
              <a:rPr lang="en-US" b="1" dirty="0">
                <a:solidFill>
                  <a:srgbClr val="0000FF"/>
                </a:solidFill>
                <a:ea typeface="ＭＳ Ｐゴシック" charset="0"/>
                <a:cs typeface="+mn-cs"/>
              </a:rPr>
              <a:t>if</a:t>
            </a:r>
            <a:r>
              <a:rPr lang="en-US" dirty="0">
                <a:ea typeface="ＭＳ Ｐゴシック" charset="0"/>
                <a:cs typeface="+mn-cs"/>
              </a:rPr>
              <a:t> drink </a:t>
            </a:r>
            <a:r>
              <a:rPr lang="en-US" b="1" dirty="0">
                <a:solidFill>
                  <a:srgbClr val="0000FF"/>
                </a:solidFill>
                <a:ea typeface="ＭＳ Ｐゴシック" charset="0"/>
                <a:cs typeface="+mn-cs"/>
              </a:rPr>
              <a:t>in</a:t>
            </a:r>
            <a:r>
              <a:rPr lang="en-US" dirty="0">
                <a:ea typeface="ＭＳ Ｐゴシック" charset="0"/>
                <a:cs typeface="+mn-cs"/>
              </a:rPr>
              <a:t> d:</a:t>
            </a:r>
          </a:p>
          <a:p>
            <a:pPr eaLnBrk="1" hangingPunct="1">
              <a:buFontTx/>
              <a:buNone/>
              <a:defRPr/>
            </a:pPr>
            <a:r>
              <a:rPr lang="en-US" dirty="0">
                <a:ea typeface="ＭＳ Ｐゴシック" charset="0"/>
                <a:cs typeface="+mn-cs"/>
              </a:rPr>
              <a:t>        d[drink].append(name)</a:t>
            </a:r>
          </a:p>
          <a:p>
            <a:pPr eaLnBrk="1" hangingPunct="1">
              <a:buFontTx/>
              <a:buNone/>
              <a:defRPr/>
            </a:pPr>
            <a:r>
              <a:rPr lang="en-US" dirty="0">
                <a:ea typeface="ＭＳ Ｐゴシック" charset="0"/>
                <a:cs typeface="+mn-cs"/>
              </a:rPr>
              <a:t>    </a:t>
            </a:r>
            <a:r>
              <a:rPr lang="en-US" b="1" dirty="0">
                <a:solidFill>
                  <a:srgbClr val="0000FF"/>
                </a:solidFill>
                <a:ea typeface="ＭＳ Ｐゴシック" charset="0"/>
                <a:cs typeface="+mn-cs"/>
              </a:rPr>
              <a:t>else</a:t>
            </a:r>
            <a:r>
              <a:rPr lang="en-US" dirty="0">
                <a:ea typeface="ＭＳ Ｐゴシック" charset="0"/>
                <a:cs typeface="+mn-cs"/>
              </a:rPr>
              <a:t>:</a:t>
            </a:r>
          </a:p>
          <a:p>
            <a:pPr eaLnBrk="1" hangingPunct="1">
              <a:buFontTx/>
              <a:buNone/>
              <a:defRPr/>
            </a:pPr>
            <a:r>
              <a:rPr lang="en-US" dirty="0">
                <a:ea typeface="ＭＳ Ｐゴシック" charset="0"/>
                <a:cs typeface="+mn-cs"/>
              </a:rPr>
              <a:t>        d[drink] = [name]</a:t>
            </a:r>
          </a:p>
          <a:p>
            <a:pPr eaLnBrk="1" hangingPunct="1">
              <a:defRPr/>
            </a:pPr>
            <a:endParaRPr lang="en-US" dirty="0">
              <a:ea typeface="ＭＳ Ｐゴシック" charset="0"/>
              <a:cs typeface="+mn-cs"/>
            </a:endParaRPr>
          </a:p>
          <a:p>
            <a:pPr eaLnBrk="1" hangingPunct="1">
              <a:defRPr/>
            </a:pPr>
            <a:endParaRPr lang="en-US" dirty="0">
              <a:ea typeface="ＭＳ Ｐゴシック" charset="0"/>
              <a:cs typeface="+mn-cs"/>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2">
            <a:extLst>
              <a:ext uri="{FF2B5EF4-FFF2-40B4-BE49-F238E27FC236}">
                <a16:creationId xmlns:a16="http://schemas.microsoft.com/office/drawing/2014/main" id="{AFBC1CF4-15EF-1D40-6B33-91CBD0BC4E50}"/>
              </a:ext>
            </a:extLst>
          </p:cNvPr>
          <p:cNvSpPr>
            <a:spLocks noGrp="1" noChangeArrowheads="1"/>
          </p:cNvSpPr>
          <p:nvPr>
            <p:ph type="title"/>
          </p:nvPr>
        </p:nvSpPr>
        <p:spPr/>
        <p:txBody>
          <a:bodyPr/>
          <a:lstStyle/>
          <a:p>
            <a:pPr eaLnBrk="1" hangingPunct="1"/>
            <a:r>
              <a:rPr lang="en-US" altLang="en-US" sz="3600">
                <a:solidFill>
                  <a:srgbClr val="262673"/>
                </a:solidFill>
              </a:rPr>
              <a:t>In class - table2dict.py</a:t>
            </a:r>
          </a:p>
        </p:txBody>
      </p:sp>
      <p:sp>
        <p:nvSpPr>
          <p:cNvPr id="24580" name="Rectangle 3">
            <a:extLst>
              <a:ext uri="{FF2B5EF4-FFF2-40B4-BE49-F238E27FC236}">
                <a16:creationId xmlns:a16="http://schemas.microsoft.com/office/drawing/2014/main" id="{034BD625-82A2-2D11-D7FE-560D2764304E}"/>
              </a:ext>
            </a:extLst>
          </p:cNvPr>
          <p:cNvSpPr>
            <a:spLocks noGrp="1" noChangeArrowheads="1"/>
          </p:cNvSpPr>
          <p:nvPr>
            <p:ph type="body" idx="1"/>
          </p:nvPr>
        </p:nvSpPr>
        <p:spPr/>
        <p:txBody>
          <a:bodyPr/>
          <a:lstStyle/>
          <a:p>
            <a:pPr eaLnBrk="1" hangingPunct="1">
              <a:defRPr/>
            </a:pPr>
            <a:r>
              <a:rPr lang="en-US" dirty="0">
                <a:ea typeface="ＭＳ Ｐゴシック" pitchFamily="34" charset="-128"/>
              </a:rPr>
              <a:t>Create a search cursor for </a:t>
            </a:r>
            <a:r>
              <a:rPr lang="en-US" dirty="0" err="1">
                <a:ea typeface="ＭＳ Ｐゴシック" pitchFamily="34" charset="-128"/>
              </a:rPr>
              <a:t>shapefiles</a:t>
            </a:r>
            <a:r>
              <a:rPr lang="en-US" dirty="0">
                <a:ea typeface="ＭＳ Ｐゴシック" pitchFamily="34" charset="-128"/>
              </a:rPr>
              <a:t>. </a:t>
            </a:r>
          </a:p>
          <a:p>
            <a:pPr eaLnBrk="1" hangingPunct="1">
              <a:defRPr/>
            </a:pPr>
            <a:r>
              <a:rPr lang="en-US" dirty="0">
                <a:ea typeface="ＭＳ Ｐゴシック" pitchFamily="34" charset="-128"/>
              </a:rPr>
              <a:t>Build a dictionary with FID as the key and a tuple of the non-shape fields as the value.</a:t>
            </a:r>
          </a:p>
          <a:p>
            <a:pPr eaLnBrk="1" hangingPunct="1">
              <a:defRPr/>
            </a:pPr>
            <a:r>
              <a:rPr lang="en-US" dirty="0">
                <a:ea typeface="ＭＳ Ｐゴシック" pitchFamily="34" charset="-128"/>
              </a:rPr>
              <a:t>Dictionary item format is </a:t>
            </a:r>
            <a:r>
              <a:rPr lang="en-US" dirty="0" err="1">
                <a:ea typeface="ＭＳ Ｐゴシック" pitchFamily="34" charset="-128"/>
              </a:rPr>
              <a:t>uniqueID</a:t>
            </a:r>
            <a:r>
              <a:rPr lang="en-US" dirty="0">
                <a:ea typeface="ＭＳ Ｐゴシック" pitchFamily="34" charset="-128"/>
                <a:sym typeface="Wingdings" panose="05000000000000000000" pitchFamily="2" charset="2"/>
              </a:rPr>
              <a:t>: (</a:t>
            </a:r>
            <a:r>
              <a:rPr lang="en-US" dirty="0">
                <a:ea typeface="ＭＳ Ｐゴシック" pitchFamily="34" charset="-128"/>
              </a:rPr>
              <a:t>field1,field2, …)</a:t>
            </a:r>
          </a:p>
          <a:p>
            <a:pPr eaLnBrk="1" hangingPunct="1">
              <a:defRPr/>
            </a:pPr>
            <a:r>
              <a:rPr lang="en-US" dirty="0">
                <a:ea typeface="ＭＳ Ｐゴシック" pitchFamily="34" charset="-128"/>
              </a:rPr>
              <a:t>Example input ‘COVER63p.shp’ has output:</a:t>
            </a:r>
          </a:p>
        </p:txBody>
      </p:sp>
      <p:pic>
        <p:nvPicPr>
          <p:cNvPr id="27653" name="Picture 7">
            <a:extLst>
              <a:ext uri="{FF2B5EF4-FFF2-40B4-BE49-F238E27FC236}">
                <a16:creationId xmlns:a16="http://schemas.microsoft.com/office/drawing/2014/main" id="{3FB66090-696E-9BD1-F9FD-8C2E14E2FF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b="74747"/>
          <a:stretch>
            <a:fillRect/>
          </a:stretch>
        </p:blipFill>
        <p:spPr bwMode="auto">
          <a:xfrm>
            <a:off x="762000" y="4619625"/>
            <a:ext cx="7200900"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5" name="Picture 8">
            <a:extLst>
              <a:ext uri="{FF2B5EF4-FFF2-40B4-BE49-F238E27FC236}">
                <a16:creationId xmlns:a16="http://schemas.microsoft.com/office/drawing/2014/main" id="{17560F89-2D60-A1CA-3DD8-D0687CFCD7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914400"/>
            <a:ext cx="7724775" cy="4991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8676" name="Picture 7">
            <a:extLst>
              <a:ext uri="{FF2B5EF4-FFF2-40B4-BE49-F238E27FC236}">
                <a16:creationId xmlns:a16="http://schemas.microsoft.com/office/drawing/2014/main" id="{52D36B85-D968-9197-AF3D-F23352E07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b="74747"/>
          <a:stretch>
            <a:fillRect/>
          </a:stretch>
        </p:blipFill>
        <p:spPr bwMode="auto">
          <a:xfrm>
            <a:off x="1104900" y="5429250"/>
            <a:ext cx="7200900" cy="142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Rectangle 2">
            <a:extLst>
              <a:ext uri="{FF2B5EF4-FFF2-40B4-BE49-F238E27FC236}">
                <a16:creationId xmlns:a16="http://schemas.microsoft.com/office/drawing/2014/main" id="{00BE5732-B978-0908-6AD3-41CC3FB31FF3}"/>
              </a:ext>
            </a:extLst>
          </p:cNvPr>
          <p:cNvSpPr txBox="1">
            <a:spLocks noChangeArrowheads="1"/>
          </p:cNvSpPr>
          <p:nvPr/>
        </p:nvSpPr>
        <p:spPr>
          <a:xfrm>
            <a:off x="838200" y="152400"/>
            <a:ext cx="8001000" cy="457200"/>
          </a:xfrm>
          <a:prstGeom prst="rect">
            <a:avLst/>
          </a:prstGeom>
        </p:spPr>
        <p:txBody>
          <a:bodyPr/>
          <a:lstStyle>
            <a:lvl1pPr algn="l" rtl="0" eaLnBrk="0" fontAlgn="base" hangingPunct="0">
              <a:spcBef>
                <a:spcPct val="0"/>
              </a:spcBef>
              <a:spcAft>
                <a:spcPct val="0"/>
              </a:spcAft>
              <a:defRPr sz="4000" b="1">
                <a:solidFill>
                  <a:srgbClr val="669900"/>
                </a:solidFill>
                <a:latin typeface="+mn-lt"/>
                <a:ea typeface="ＭＳ Ｐゴシック" pitchFamily="34" charset="-128"/>
                <a:cs typeface="ＭＳ Ｐゴシック" charset="0"/>
              </a:defRPr>
            </a:lvl1pPr>
            <a:lvl2pPr algn="l" rtl="0" eaLnBrk="0" fontAlgn="base" hangingPunct="0">
              <a:spcBef>
                <a:spcPct val="0"/>
              </a:spcBef>
              <a:spcAft>
                <a:spcPct val="0"/>
              </a:spcAft>
              <a:defRPr sz="4000" b="1">
                <a:solidFill>
                  <a:srgbClr val="669900"/>
                </a:solidFill>
                <a:effectLst>
                  <a:outerShdw blurRad="38100" dist="38100" dir="2700000" algn="tl">
                    <a:srgbClr val="000000"/>
                  </a:outerShdw>
                </a:effectLst>
                <a:latin typeface="Arial" pitchFamily="34" charset="0"/>
                <a:ea typeface="ＭＳ Ｐゴシック" pitchFamily="34" charset="-128"/>
                <a:cs typeface="ＭＳ Ｐゴシック" charset="0"/>
              </a:defRPr>
            </a:lvl2pPr>
            <a:lvl3pPr algn="l" rtl="0" eaLnBrk="0" fontAlgn="base" hangingPunct="0">
              <a:spcBef>
                <a:spcPct val="0"/>
              </a:spcBef>
              <a:spcAft>
                <a:spcPct val="0"/>
              </a:spcAft>
              <a:defRPr sz="4000" b="1">
                <a:solidFill>
                  <a:srgbClr val="669900"/>
                </a:solidFill>
                <a:effectLst>
                  <a:outerShdw blurRad="38100" dist="38100" dir="2700000" algn="tl">
                    <a:srgbClr val="000000"/>
                  </a:outerShdw>
                </a:effectLst>
                <a:latin typeface="Arial" pitchFamily="34" charset="0"/>
                <a:ea typeface="ＭＳ Ｐゴシック" pitchFamily="34" charset="-128"/>
                <a:cs typeface="ＭＳ Ｐゴシック" charset="0"/>
              </a:defRPr>
            </a:lvl3pPr>
            <a:lvl4pPr algn="l" rtl="0" eaLnBrk="0" fontAlgn="base" hangingPunct="0">
              <a:spcBef>
                <a:spcPct val="0"/>
              </a:spcBef>
              <a:spcAft>
                <a:spcPct val="0"/>
              </a:spcAft>
              <a:defRPr sz="4000" b="1">
                <a:solidFill>
                  <a:srgbClr val="669900"/>
                </a:solidFill>
                <a:effectLst>
                  <a:outerShdw blurRad="38100" dist="38100" dir="2700000" algn="tl">
                    <a:srgbClr val="000000"/>
                  </a:outerShdw>
                </a:effectLst>
                <a:latin typeface="Arial" pitchFamily="34" charset="0"/>
                <a:ea typeface="ＭＳ Ｐゴシック" pitchFamily="34" charset="-128"/>
                <a:cs typeface="ＭＳ Ｐゴシック" charset="0"/>
              </a:defRPr>
            </a:lvl4pPr>
            <a:lvl5pPr algn="l" rtl="0" eaLnBrk="0" fontAlgn="base" hangingPunct="0">
              <a:spcBef>
                <a:spcPct val="0"/>
              </a:spcBef>
              <a:spcAft>
                <a:spcPct val="0"/>
              </a:spcAft>
              <a:defRPr sz="4000" b="1">
                <a:solidFill>
                  <a:srgbClr val="669900"/>
                </a:solidFill>
                <a:effectLst>
                  <a:outerShdw blurRad="38100" dist="38100" dir="2700000" algn="tl">
                    <a:srgbClr val="000000"/>
                  </a:outerShdw>
                </a:effectLst>
                <a:latin typeface="Arial" pitchFamily="34" charset="0"/>
                <a:ea typeface="ＭＳ Ｐゴシック" pitchFamily="34" charset="-128"/>
                <a:cs typeface="ＭＳ Ｐゴシック" charset="0"/>
              </a:defRPr>
            </a:lvl5pPr>
            <a:lvl6pPr marL="4572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6pPr>
            <a:lvl7pPr marL="9144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7pPr>
            <a:lvl8pPr marL="13716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8pPr>
            <a:lvl9pPr marL="1828800" algn="l" rtl="0" fontAlgn="base">
              <a:spcBef>
                <a:spcPct val="0"/>
              </a:spcBef>
              <a:spcAft>
                <a:spcPct val="0"/>
              </a:spcAft>
              <a:defRPr sz="4000" b="1">
                <a:solidFill>
                  <a:srgbClr val="669900"/>
                </a:solidFill>
                <a:effectLst>
                  <a:outerShdw blurRad="38100" dist="38100" dir="2700000" algn="tl">
                    <a:srgbClr val="000000"/>
                  </a:outerShdw>
                </a:effectLst>
                <a:latin typeface="Garamond" pitchFamily="18" charset="0"/>
              </a:defRPr>
            </a:lvl9pPr>
          </a:lstStyle>
          <a:p>
            <a:pPr eaLnBrk="1" hangingPunct="1">
              <a:defRPr/>
            </a:pPr>
            <a:r>
              <a:rPr lang="en-US" altLang="en-US" sz="3600" kern="0" dirty="0"/>
              <a:t>table2dict.py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226" name="Rectangle 8225">
            <a:extLst>
              <a:ext uri="{FF2B5EF4-FFF2-40B4-BE49-F238E27FC236}">
                <a16:creationId xmlns:a16="http://schemas.microsoft.com/office/drawing/2014/main" id="{1A9F7B4E-B03D-4F64-BE33-00D074458D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n open book with text on it&#10;&#10;Description automatically generated">
            <a:extLst>
              <a:ext uri="{FF2B5EF4-FFF2-40B4-BE49-F238E27FC236}">
                <a16:creationId xmlns:a16="http://schemas.microsoft.com/office/drawing/2014/main" id="{F9DF2C9F-B02F-92FB-90C2-7F94801C8346}"/>
              </a:ext>
            </a:extLst>
          </p:cNvPr>
          <p:cNvPicPr>
            <a:picLocks noChangeAspect="1"/>
          </p:cNvPicPr>
          <p:nvPr/>
        </p:nvPicPr>
        <p:blipFill rotWithShape="1">
          <a:blip r:embed="rId2">
            <a:alphaModFix amt="40000"/>
            <a:extLst>
              <a:ext uri="{28A0092B-C50C-407E-A947-70E740481C1C}">
                <a14:useLocalDpi xmlns:a14="http://schemas.microsoft.com/office/drawing/2010/main" val="0"/>
              </a:ext>
            </a:extLst>
          </a:blip>
          <a:srcRect l="19051" r="13615" b="-1"/>
          <a:stretch/>
        </p:blipFill>
        <p:spPr>
          <a:xfrm>
            <a:off x="20" y="10"/>
            <a:ext cx="9143980" cy="6857990"/>
          </a:xfrm>
          <a:prstGeom prst="rect">
            <a:avLst/>
          </a:prstGeom>
        </p:spPr>
      </p:pic>
      <p:sp>
        <p:nvSpPr>
          <p:cNvPr id="8195" name="Rectangle 2">
            <a:extLst>
              <a:ext uri="{FF2B5EF4-FFF2-40B4-BE49-F238E27FC236}">
                <a16:creationId xmlns:a16="http://schemas.microsoft.com/office/drawing/2014/main" id="{3201AFF7-0262-26AB-5649-5925E284D697}"/>
              </a:ext>
            </a:extLst>
          </p:cNvPr>
          <p:cNvSpPr>
            <a:spLocks noGrp="1" noChangeArrowheads="1"/>
          </p:cNvSpPr>
          <p:nvPr>
            <p:ph type="title"/>
          </p:nvPr>
        </p:nvSpPr>
        <p:spPr>
          <a:xfrm>
            <a:off x="628650" y="365125"/>
            <a:ext cx="7886700" cy="1325563"/>
          </a:xfrm>
        </p:spPr>
        <p:txBody>
          <a:bodyPr>
            <a:normAutofit/>
          </a:bodyPr>
          <a:lstStyle/>
          <a:p>
            <a:pPr eaLnBrk="1" hangingPunct="1"/>
            <a:r>
              <a:rPr lang="en-US" altLang="en-US" sz="4700">
                <a:solidFill>
                  <a:schemeClr val="bg1"/>
                </a:solidFill>
              </a:rPr>
              <a:t>Dictionary</a:t>
            </a:r>
            <a:endParaRPr lang="en-US" altLang="en-US" sz="4700" dirty="0">
              <a:solidFill>
                <a:schemeClr val="bg1"/>
              </a:solidFill>
            </a:endParaRPr>
          </a:p>
        </p:txBody>
      </p:sp>
      <p:sp>
        <p:nvSpPr>
          <p:cNvPr id="8227" name="sketchy line">
            <a:extLst>
              <a:ext uri="{FF2B5EF4-FFF2-40B4-BE49-F238E27FC236}">
                <a16:creationId xmlns:a16="http://schemas.microsoft.com/office/drawing/2014/main" id="{7E2BE7F7-CA89-4002-ACCE-A478AEA24F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5799" y="1681544"/>
            <a:ext cx="7269480" cy="18288"/>
          </a:xfrm>
          <a:custGeom>
            <a:avLst/>
            <a:gdLst>
              <a:gd name="connsiteX0" fmla="*/ 0 w 7269480"/>
              <a:gd name="connsiteY0" fmla="*/ 0 h 18288"/>
              <a:gd name="connsiteX1" fmla="*/ 733557 w 7269480"/>
              <a:gd name="connsiteY1" fmla="*/ 0 h 18288"/>
              <a:gd name="connsiteX2" fmla="*/ 1249029 w 7269480"/>
              <a:gd name="connsiteY2" fmla="*/ 0 h 18288"/>
              <a:gd name="connsiteX3" fmla="*/ 1764501 w 7269480"/>
              <a:gd name="connsiteY3" fmla="*/ 0 h 18288"/>
              <a:gd name="connsiteX4" fmla="*/ 2207278 w 7269480"/>
              <a:gd name="connsiteY4" fmla="*/ 0 h 18288"/>
              <a:gd name="connsiteX5" fmla="*/ 3013530 w 7269480"/>
              <a:gd name="connsiteY5" fmla="*/ 0 h 18288"/>
              <a:gd name="connsiteX6" fmla="*/ 3819781 w 7269480"/>
              <a:gd name="connsiteY6" fmla="*/ 0 h 18288"/>
              <a:gd name="connsiteX7" fmla="*/ 4626033 w 7269480"/>
              <a:gd name="connsiteY7" fmla="*/ 0 h 18288"/>
              <a:gd name="connsiteX8" fmla="*/ 5068810 w 7269480"/>
              <a:gd name="connsiteY8" fmla="*/ 0 h 18288"/>
              <a:gd name="connsiteX9" fmla="*/ 5656977 w 7269480"/>
              <a:gd name="connsiteY9" fmla="*/ 0 h 18288"/>
              <a:gd name="connsiteX10" fmla="*/ 6099755 w 7269480"/>
              <a:gd name="connsiteY10" fmla="*/ 0 h 18288"/>
              <a:gd name="connsiteX11" fmla="*/ 7269480 w 7269480"/>
              <a:gd name="connsiteY11" fmla="*/ 0 h 18288"/>
              <a:gd name="connsiteX12" fmla="*/ 7269480 w 7269480"/>
              <a:gd name="connsiteY12" fmla="*/ 18288 h 18288"/>
              <a:gd name="connsiteX13" fmla="*/ 6463229 w 7269480"/>
              <a:gd name="connsiteY13" fmla="*/ 18288 h 18288"/>
              <a:gd name="connsiteX14" fmla="*/ 6020451 w 7269480"/>
              <a:gd name="connsiteY14" fmla="*/ 18288 h 18288"/>
              <a:gd name="connsiteX15" fmla="*/ 5504979 w 7269480"/>
              <a:gd name="connsiteY15" fmla="*/ 18288 h 18288"/>
              <a:gd name="connsiteX16" fmla="*/ 4989507 w 7269480"/>
              <a:gd name="connsiteY16" fmla="*/ 18288 h 18288"/>
              <a:gd name="connsiteX17" fmla="*/ 4474035 w 7269480"/>
              <a:gd name="connsiteY17" fmla="*/ 18288 h 18288"/>
              <a:gd name="connsiteX18" fmla="*/ 3958562 w 7269480"/>
              <a:gd name="connsiteY18" fmla="*/ 18288 h 18288"/>
              <a:gd name="connsiteX19" fmla="*/ 3443090 w 7269480"/>
              <a:gd name="connsiteY19" fmla="*/ 18288 h 18288"/>
              <a:gd name="connsiteX20" fmla="*/ 2709533 w 7269480"/>
              <a:gd name="connsiteY20" fmla="*/ 18288 h 18288"/>
              <a:gd name="connsiteX21" fmla="*/ 2194061 w 7269480"/>
              <a:gd name="connsiteY21" fmla="*/ 18288 h 18288"/>
              <a:gd name="connsiteX22" fmla="*/ 1751284 w 7269480"/>
              <a:gd name="connsiteY22" fmla="*/ 18288 h 18288"/>
              <a:gd name="connsiteX23" fmla="*/ 1163117 w 7269480"/>
              <a:gd name="connsiteY23" fmla="*/ 18288 h 18288"/>
              <a:gd name="connsiteX24" fmla="*/ 0 w 7269480"/>
              <a:gd name="connsiteY24" fmla="*/ 18288 h 18288"/>
              <a:gd name="connsiteX25" fmla="*/ 0 w 7269480"/>
              <a:gd name="connsiteY25" fmla="*/ 0 h 18288"/>
              <a:gd name="connsiteX0" fmla="*/ 0 w 7269480"/>
              <a:gd name="connsiteY0" fmla="*/ 0 h 18288"/>
              <a:gd name="connsiteX1" fmla="*/ 515472 w 7269480"/>
              <a:gd name="connsiteY1" fmla="*/ 0 h 18288"/>
              <a:gd name="connsiteX2" fmla="*/ 958250 w 7269480"/>
              <a:gd name="connsiteY2" fmla="*/ 0 h 18288"/>
              <a:gd name="connsiteX3" fmla="*/ 1473722 w 7269480"/>
              <a:gd name="connsiteY3" fmla="*/ 0 h 18288"/>
              <a:gd name="connsiteX4" fmla="*/ 2134584 w 7269480"/>
              <a:gd name="connsiteY4" fmla="*/ 0 h 18288"/>
              <a:gd name="connsiteX5" fmla="*/ 2868140 w 7269480"/>
              <a:gd name="connsiteY5" fmla="*/ 0 h 18288"/>
              <a:gd name="connsiteX6" fmla="*/ 3674392 w 7269480"/>
              <a:gd name="connsiteY6" fmla="*/ 0 h 18288"/>
              <a:gd name="connsiteX7" fmla="*/ 4480643 w 7269480"/>
              <a:gd name="connsiteY7" fmla="*/ 0 h 18288"/>
              <a:gd name="connsiteX8" fmla="*/ 5068810 w 7269480"/>
              <a:gd name="connsiteY8" fmla="*/ 0 h 18288"/>
              <a:gd name="connsiteX9" fmla="*/ 5802367 w 7269480"/>
              <a:gd name="connsiteY9" fmla="*/ 0 h 18288"/>
              <a:gd name="connsiteX10" fmla="*/ 6463229 w 7269480"/>
              <a:gd name="connsiteY10" fmla="*/ 0 h 18288"/>
              <a:gd name="connsiteX11" fmla="*/ 7269480 w 7269480"/>
              <a:gd name="connsiteY11" fmla="*/ 0 h 18288"/>
              <a:gd name="connsiteX12" fmla="*/ 7269480 w 7269480"/>
              <a:gd name="connsiteY12" fmla="*/ 18288 h 18288"/>
              <a:gd name="connsiteX13" fmla="*/ 6608618 w 7269480"/>
              <a:gd name="connsiteY13" fmla="*/ 18288 h 18288"/>
              <a:gd name="connsiteX14" fmla="*/ 6020451 w 7269480"/>
              <a:gd name="connsiteY14" fmla="*/ 18288 h 18288"/>
              <a:gd name="connsiteX15" fmla="*/ 5432284 w 7269480"/>
              <a:gd name="connsiteY15" fmla="*/ 18288 h 18288"/>
              <a:gd name="connsiteX16" fmla="*/ 4626033 w 7269480"/>
              <a:gd name="connsiteY16" fmla="*/ 18288 h 18288"/>
              <a:gd name="connsiteX17" fmla="*/ 4110561 w 7269480"/>
              <a:gd name="connsiteY17" fmla="*/ 18288 h 18288"/>
              <a:gd name="connsiteX18" fmla="*/ 3377004 w 7269480"/>
              <a:gd name="connsiteY18" fmla="*/ 18288 h 18288"/>
              <a:gd name="connsiteX19" fmla="*/ 2934226 w 7269480"/>
              <a:gd name="connsiteY19" fmla="*/ 18288 h 18288"/>
              <a:gd name="connsiteX20" fmla="*/ 2273365 w 7269480"/>
              <a:gd name="connsiteY20" fmla="*/ 18288 h 18288"/>
              <a:gd name="connsiteX21" fmla="*/ 1757892 w 7269480"/>
              <a:gd name="connsiteY21" fmla="*/ 18288 h 18288"/>
              <a:gd name="connsiteX22" fmla="*/ 951641 w 7269480"/>
              <a:gd name="connsiteY22" fmla="*/ 18288 h 18288"/>
              <a:gd name="connsiteX23" fmla="*/ 0 w 7269480"/>
              <a:gd name="connsiteY23" fmla="*/ 18288 h 18288"/>
              <a:gd name="connsiteX24" fmla="*/ 0 w 7269480"/>
              <a:gd name="connsiteY24"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269480" h="18288" fill="none" extrusionOk="0">
                <a:moveTo>
                  <a:pt x="0" y="0"/>
                </a:moveTo>
                <a:cubicBezTo>
                  <a:pt x="235128" y="3132"/>
                  <a:pt x="451867" y="39303"/>
                  <a:pt x="733557" y="0"/>
                </a:cubicBezTo>
                <a:cubicBezTo>
                  <a:pt x="1041917" y="-26384"/>
                  <a:pt x="1017903" y="-18696"/>
                  <a:pt x="1249029" y="0"/>
                </a:cubicBezTo>
                <a:cubicBezTo>
                  <a:pt x="1467178" y="31708"/>
                  <a:pt x="1662247" y="41118"/>
                  <a:pt x="1764501" y="0"/>
                </a:cubicBezTo>
                <a:cubicBezTo>
                  <a:pt x="1900779" y="-6870"/>
                  <a:pt x="2072991" y="-25341"/>
                  <a:pt x="2207278" y="0"/>
                </a:cubicBezTo>
                <a:cubicBezTo>
                  <a:pt x="2265877" y="34574"/>
                  <a:pt x="2632620" y="104781"/>
                  <a:pt x="3013530" y="0"/>
                </a:cubicBezTo>
                <a:cubicBezTo>
                  <a:pt x="3334490" y="-59163"/>
                  <a:pt x="3475301" y="47386"/>
                  <a:pt x="3819781" y="0"/>
                </a:cubicBezTo>
                <a:cubicBezTo>
                  <a:pt x="4196358" y="-37804"/>
                  <a:pt x="4303513" y="-11131"/>
                  <a:pt x="4626033" y="0"/>
                </a:cubicBezTo>
                <a:cubicBezTo>
                  <a:pt x="4934787" y="29249"/>
                  <a:pt x="4944754" y="17065"/>
                  <a:pt x="5068810" y="0"/>
                </a:cubicBezTo>
                <a:cubicBezTo>
                  <a:pt x="5209508" y="-19562"/>
                  <a:pt x="5356206" y="22850"/>
                  <a:pt x="5656977" y="0"/>
                </a:cubicBezTo>
                <a:cubicBezTo>
                  <a:pt x="5941315" y="13558"/>
                  <a:pt x="5903828" y="-18462"/>
                  <a:pt x="6099755" y="0"/>
                </a:cubicBezTo>
                <a:cubicBezTo>
                  <a:pt x="6314513" y="-31302"/>
                  <a:pt x="6960022" y="-11355"/>
                  <a:pt x="7269480" y="0"/>
                </a:cubicBezTo>
                <a:cubicBezTo>
                  <a:pt x="7269107" y="8892"/>
                  <a:pt x="7269891" y="12971"/>
                  <a:pt x="7269480" y="18288"/>
                </a:cubicBezTo>
                <a:cubicBezTo>
                  <a:pt x="7069773" y="63254"/>
                  <a:pt x="6761614" y="96"/>
                  <a:pt x="6463229" y="18288"/>
                </a:cubicBezTo>
                <a:cubicBezTo>
                  <a:pt x="6176137" y="29304"/>
                  <a:pt x="6202734" y="42678"/>
                  <a:pt x="6020451" y="18288"/>
                </a:cubicBezTo>
                <a:cubicBezTo>
                  <a:pt x="5818836" y="4777"/>
                  <a:pt x="5721727" y="-10784"/>
                  <a:pt x="5504979" y="18288"/>
                </a:cubicBezTo>
                <a:cubicBezTo>
                  <a:pt x="5326805" y="68107"/>
                  <a:pt x="5197747" y="9507"/>
                  <a:pt x="4989507" y="18288"/>
                </a:cubicBezTo>
                <a:cubicBezTo>
                  <a:pt x="4763009" y="43859"/>
                  <a:pt x="4639415" y="27730"/>
                  <a:pt x="4474035" y="18288"/>
                </a:cubicBezTo>
                <a:cubicBezTo>
                  <a:pt x="4344126" y="-11044"/>
                  <a:pt x="4109566" y="23406"/>
                  <a:pt x="3958562" y="18288"/>
                </a:cubicBezTo>
                <a:cubicBezTo>
                  <a:pt x="3798316" y="26645"/>
                  <a:pt x="3645649" y="23666"/>
                  <a:pt x="3443090" y="18288"/>
                </a:cubicBezTo>
                <a:cubicBezTo>
                  <a:pt x="3244219" y="28660"/>
                  <a:pt x="3102677" y="4915"/>
                  <a:pt x="2709533" y="18288"/>
                </a:cubicBezTo>
                <a:cubicBezTo>
                  <a:pt x="2353187" y="42124"/>
                  <a:pt x="2422678" y="48861"/>
                  <a:pt x="2194061" y="18288"/>
                </a:cubicBezTo>
                <a:cubicBezTo>
                  <a:pt x="1953278" y="7529"/>
                  <a:pt x="1876545" y="25727"/>
                  <a:pt x="1751284" y="18288"/>
                </a:cubicBezTo>
                <a:cubicBezTo>
                  <a:pt x="1616404" y="7186"/>
                  <a:pt x="1467166" y="48303"/>
                  <a:pt x="1163117" y="18288"/>
                </a:cubicBezTo>
                <a:cubicBezTo>
                  <a:pt x="832308" y="-22338"/>
                  <a:pt x="531097" y="-29235"/>
                  <a:pt x="0" y="18288"/>
                </a:cubicBezTo>
                <a:cubicBezTo>
                  <a:pt x="-54" y="11431"/>
                  <a:pt x="328" y="6853"/>
                  <a:pt x="0" y="0"/>
                </a:cubicBezTo>
                <a:close/>
              </a:path>
              <a:path w="7269480" h="18288" stroke="0" extrusionOk="0">
                <a:moveTo>
                  <a:pt x="0" y="0"/>
                </a:moveTo>
                <a:cubicBezTo>
                  <a:pt x="93677" y="-40520"/>
                  <a:pt x="343551" y="-20764"/>
                  <a:pt x="515472" y="0"/>
                </a:cubicBezTo>
                <a:cubicBezTo>
                  <a:pt x="661472" y="33485"/>
                  <a:pt x="738086" y="-8485"/>
                  <a:pt x="958250" y="0"/>
                </a:cubicBezTo>
                <a:cubicBezTo>
                  <a:pt x="1185804" y="12649"/>
                  <a:pt x="1301342" y="10087"/>
                  <a:pt x="1473722" y="0"/>
                </a:cubicBezTo>
                <a:cubicBezTo>
                  <a:pt x="1636492" y="23566"/>
                  <a:pt x="2004928" y="1595"/>
                  <a:pt x="2134584" y="0"/>
                </a:cubicBezTo>
                <a:cubicBezTo>
                  <a:pt x="2293863" y="-51652"/>
                  <a:pt x="2549409" y="31237"/>
                  <a:pt x="2868140" y="0"/>
                </a:cubicBezTo>
                <a:cubicBezTo>
                  <a:pt x="3128066" y="-19431"/>
                  <a:pt x="3471315" y="36471"/>
                  <a:pt x="3674392" y="0"/>
                </a:cubicBezTo>
                <a:cubicBezTo>
                  <a:pt x="3867736" y="26529"/>
                  <a:pt x="4121894" y="-13345"/>
                  <a:pt x="4480643" y="0"/>
                </a:cubicBezTo>
                <a:cubicBezTo>
                  <a:pt x="4861667" y="10265"/>
                  <a:pt x="4904111" y="1116"/>
                  <a:pt x="5068810" y="0"/>
                </a:cubicBezTo>
                <a:cubicBezTo>
                  <a:pt x="5254525" y="48544"/>
                  <a:pt x="5489794" y="-47731"/>
                  <a:pt x="5802367" y="0"/>
                </a:cubicBezTo>
                <a:cubicBezTo>
                  <a:pt x="6112570" y="36047"/>
                  <a:pt x="6247610" y="16030"/>
                  <a:pt x="6463229" y="0"/>
                </a:cubicBezTo>
                <a:cubicBezTo>
                  <a:pt x="6699726" y="8242"/>
                  <a:pt x="7085980" y="17508"/>
                  <a:pt x="7269480" y="0"/>
                </a:cubicBezTo>
                <a:cubicBezTo>
                  <a:pt x="7268407" y="8397"/>
                  <a:pt x="7268853" y="13314"/>
                  <a:pt x="7269480" y="18288"/>
                </a:cubicBezTo>
                <a:cubicBezTo>
                  <a:pt x="6934530" y="64734"/>
                  <a:pt x="6753912" y="-12848"/>
                  <a:pt x="6608618" y="18288"/>
                </a:cubicBezTo>
                <a:cubicBezTo>
                  <a:pt x="6499813" y="47415"/>
                  <a:pt x="6197442" y="-16113"/>
                  <a:pt x="6020451" y="18288"/>
                </a:cubicBezTo>
                <a:cubicBezTo>
                  <a:pt x="5845458" y="6562"/>
                  <a:pt x="5619316" y="-2364"/>
                  <a:pt x="5432284" y="18288"/>
                </a:cubicBezTo>
                <a:cubicBezTo>
                  <a:pt x="5232831" y="32495"/>
                  <a:pt x="5026244" y="57062"/>
                  <a:pt x="4626033" y="18288"/>
                </a:cubicBezTo>
                <a:cubicBezTo>
                  <a:pt x="4266016" y="14485"/>
                  <a:pt x="4244313" y="45809"/>
                  <a:pt x="4110561" y="18288"/>
                </a:cubicBezTo>
                <a:cubicBezTo>
                  <a:pt x="4000841" y="-45488"/>
                  <a:pt x="3590021" y="47044"/>
                  <a:pt x="3377004" y="18288"/>
                </a:cubicBezTo>
                <a:cubicBezTo>
                  <a:pt x="3189406" y="-19008"/>
                  <a:pt x="3038882" y="18056"/>
                  <a:pt x="2934226" y="18288"/>
                </a:cubicBezTo>
                <a:cubicBezTo>
                  <a:pt x="2810088" y="27476"/>
                  <a:pt x="2427832" y="22666"/>
                  <a:pt x="2273365" y="18288"/>
                </a:cubicBezTo>
                <a:cubicBezTo>
                  <a:pt x="2144728" y="11512"/>
                  <a:pt x="1941682" y="42792"/>
                  <a:pt x="1757892" y="18288"/>
                </a:cubicBezTo>
                <a:cubicBezTo>
                  <a:pt x="1511007" y="-9843"/>
                  <a:pt x="1148878" y="54983"/>
                  <a:pt x="951641" y="18288"/>
                </a:cubicBezTo>
                <a:cubicBezTo>
                  <a:pt x="725680" y="24064"/>
                  <a:pt x="440160" y="2088"/>
                  <a:pt x="0" y="18288"/>
                </a:cubicBezTo>
                <a:cubicBezTo>
                  <a:pt x="-800" y="9936"/>
                  <a:pt x="-297" y="5558"/>
                  <a:pt x="0" y="0"/>
                </a:cubicBezTo>
                <a:close/>
              </a:path>
              <a:path w="7269480" h="18288" fill="none" stroke="0" extrusionOk="0">
                <a:moveTo>
                  <a:pt x="0" y="0"/>
                </a:moveTo>
                <a:cubicBezTo>
                  <a:pt x="209523" y="-14416"/>
                  <a:pt x="402010" y="-4792"/>
                  <a:pt x="733557" y="0"/>
                </a:cubicBezTo>
                <a:cubicBezTo>
                  <a:pt x="1032265" y="-28108"/>
                  <a:pt x="1014845" y="-17933"/>
                  <a:pt x="1249029" y="0"/>
                </a:cubicBezTo>
                <a:cubicBezTo>
                  <a:pt x="1501995" y="8229"/>
                  <a:pt x="1629565" y="32396"/>
                  <a:pt x="1764501" y="0"/>
                </a:cubicBezTo>
                <a:cubicBezTo>
                  <a:pt x="1902554" y="-12694"/>
                  <a:pt x="2091757" y="-1413"/>
                  <a:pt x="2207278" y="0"/>
                </a:cubicBezTo>
                <a:cubicBezTo>
                  <a:pt x="2377281" y="28761"/>
                  <a:pt x="2680286" y="12469"/>
                  <a:pt x="3013530" y="0"/>
                </a:cubicBezTo>
                <a:cubicBezTo>
                  <a:pt x="3343102" y="-43660"/>
                  <a:pt x="3471083" y="58142"/>
                  <a:pt x="3819781" y="0"/>
                </a:cubicBezTo>
                <a:cubicBezTo>
                  <a:pt x="4189628" y="-30732"/>
                  <a:pt x="4315047" y="-34014"/>
                  <a:pt x="4626033" y="0"/>
                </a:cubicBezTo>
                <a:cubicBezTo>
                  <a:pt x="4932086" y="31993"/>
                  <a:pt x="4945270" y="14458"/>
                  <a:pt x="5068810" y="0"/>
                </a:cubicBezTo>
                <a:cubicBezTo>
                  <a:pt x="5214603" y="-51908"/>
                  <a:pt x="5356876" y="-32809"/>
                  <a:pt x="5656977" y="0"/>
                </a:cubicBezTo>
                <a:cubicBezTo>
                  <a:pt x="5935525" y="14193"/>
                  <a:pt x="5915508" y="-16541"/>
                  <a:pt x="6099755" y="0"/>
                </a:cubicBezTo>
                <a:cubicBezTo>
                  <a:pt x="6309893" y="27674"/>
                  <a:pt x="6875179" y="-39234"/>
                  <a:pt x="7269480" y="0"/>
                </a:cubicBezTo>
                <a:cubicBezTo>
                  <a:pt x="7269535" y="7937"/>
                  <a:pt x="7269706" y="13453"/>
                  <a:pt x="7269480" y="18288"/>
                </a:cubicBezTo>
                <a:cubicBezTo>
                  <a:pt x="7044177" y="41905"/>
                  <a:pt x="6762247" y="41916"/>
                  <a:pt x="6463229" y="18288"/>
                </a:cubicBezTo>
                <a:cubicBezTo>
                  <a:pt x="6176969" y="21616"/>
                  <a:pt x="6204882" y="31832"/>
                  <a:pt x="6020451" y="18288"/>
                </a:cubicBezTo>
                <a:cubicBezTo>
                  <a:pt x="5822541" y="-36494"/>
                  <a:pt x="5694440" y="-32839"/>
                  <a:pt x="5504979" y="18288"/>
                </a:cubicBezTo>
                <a:cubicBezTo>
                  <a:pt x="5319094" y="11473"/>
                  <a:pt x="5180317" y="9858"/>
                  <a:pt x="4989507" y="18288"/>
                </a:cubicBezTo>
                <a:cubicBezTo>
                  <a:pt x="4780362" y="44091"/>
                  <a:pt x="4602675" y="3603"/>
                  <a:pt x="4474035" y="18288"/>
                </a:cubicBezTo>
                <a:cubicBezTo>
                  <a:pt x="4332392" y="3956"/>
                  <a:pt x="4096107" y="22562"/>
                  <a:pt x="3958562" y="18288"/>
                </a:cubicBezTo>
                <a:cubicBezTo>
                  <a:pt x="3818758" y="669"/>
                  <a:pt x="3643861" y="-6459"/>
                  <a:pt x="3443090" y="18288"/>
                </a:cubicBezTo>
                <a:cubicBezTo>
                  <a:pt x="3229160" y="19421"/>
                  <a:pt x="3057515" y="-11242"/>
                  <a:pt x="2709533" y="18288"/>
                </a:cubicBezTo>
                <a:cubicBezTo>
                  <a:pt x="2360517" y="19044"/>
                  <a:pt x="2430273" y="18555"/>
                  <a:pt x="2194061" y="18288"/>
                </a:cubicBezTo>
                <a:cubicBezTo>
                  <a:pt x="1969669" y="-6632"/>
                  <a:pt x="1875262" y="24681"/>
                  <a:pt x="1751284" y="18288"/>
                </a:cubicBezTo>
                <a:cubicBezTo>
                  <a:pt x="1633556" y="5880"/>
                  <a:pt x="1431507" y="32395"/>
                  <a:pt x="1163117" y="18288"/>
                </a:cubicBezTo>
                <a:cubicBezTo>
                  <a:pt x="851599" y="26580"/>
                  <a:pt x="584809" y="26107"/>
                  <a:pt x="0" y="18288"/>
                </a:cubicBezTo>
                <a:cubicBezTo>
                  <a:pt x="30" y="10354"/>
                  <a:pt x="1368" y="7056"/>
                  <a:pt x="0" y="0"/>
                </a:cubicBezTo>
                <a:close/>
              </a:path>
            </a:pathLst>
          </a:custGeom>
          <a:solidFill>
            <a:srgbClr val="FFFFFF">
              <a:alpha val="75000"/>
            </a:srgbClr>
          </a:solidFill>
          <a:ln w="44450" cap="rnd">
            <a:solidFill>
              <a:schemeClr val="bg1">
                <a:alpha val="75000"/>
              </a:schemeClr>
            </a:solidFill>
            <a:round/>
            <a:extLst>
              <a:ext uri="{C807C97D-BFC1-408E-A445-0C87EB9F89A2}">
                <ask:lineSketchStyleProps xmlns:ask="http://schemas.microsoft.com/office/drawing/2018/sketchyshapes" sd="2727557108">
                  <a:custGeom>
                    <a:avLst/>
                    <a:gdLst>
                      <a:gd name="connsiteX0" fmla="*/ 0 w 7269480"/>
                      <a:gd name="connsiteY0" fmla="*/ 0 h 18288"/>
                      <a:gd name="connsiteX1" fmla="*/ 733557 w 7269480"/>
                      <a:gd name="connsiteY1" fmla="*/ 0 h 18288"/>
                      <a:gd name="connsiteX2" fmla="*/ 1249029 w 7269480"/>
                      <a:gd name="connsiteY2" fmla="*/ 0 h 18288"/>
                      <a:gd name="connsiteX3" fmla="*/ 1764501 w 7269480"/>
                      <a:gd name="connsiteY3" fmla="*/ 0 h 18288"/>
                      <a:gd name="connsiteX4" fmla="*/ 2207278 w 7269480"/>
                      <a:gd name="connsiteY4" fmla="*/ 0 h 18288"/>
                      <a:gd name="connsiteX5" fmla="*/ 3013530 w 7269480"/>
                      <a:gd name="connsiteY5" fmla="*/ 0 h 18288"/>
                      <a:gd name="connsiteX6" fmla="*/ 3819781 w 7269480"/>
                      <a:gd name="connsiteY6" fmla="*/ 0 h 18288"/>
                      <a:gd name="connsiteX7" fmla="*/ 4626033 w 7269480"/>
                      <a:gd name="connsiteY7" fmla="*/ 0 h 18288"/>
                      <a:gd name="connsiteX8" fmla="*/ 5068810 w 7269480"/>
                      <a:gd name="connsiteY8" fmla="*/ 0 h 18288"/>
                      <a:gd name="connsiteX9" fmla="*/ 5656977 w 7269480"/>
                      <a:gd name="connsiteY9" fmla="*/ 0 h 18288"/>
                      <a:gd name="connsiteX10" fmla="*/ 6099755 w 7269480"/>
                      <a:gd name="connsiteY10" fmla="*/ 0 h 18288"/>
                      <a:gd name="connsiteX11" fmla="*/ 7269480 w 7269480"/>
                      <a:gd name="connsiteY11" fmla="*/ 0 h 18288"/>
                      <a:gd name="connsiteX12" fmla="*/ 7269480 w 7269480"/>
                      <a:gd name="connsiteY12" fmla="*/ 18288 h 18288"/>
                      <a:gd name="connsiteX13" fmla="*/ 6463229 w 7269480"/>
                      <a:gd name="connsiteY13" fmla="*/ 18288 h 18288"/>
                      <a:gd name="connsiteX14" fmla="*/ 6020451 w 7269480"/>
                      <a:gd name="connsiteY14" fmla="*/ 18288 h 18288"/>
                      <a:gd name="connsiteX15" fmla="*/ 5504979 w 7269480"/>
                      <a:gd name="connsiteY15" fmla="*/ 18288 h 18288"/>
                      <a:gd name="connsiteX16" fmla="*/ 4989507 w 7269480"/>
                      <a:gd name="connsiteY16" fmla="*/ 18288 h 18288"/>
                      <a:gd name="connsiteX17" fmla="*/ 4474035 w 7269480"/>
                      <a:gd name="connsiteY17" fmla="*/ 18288 h 18288"/>
                      <a:gd name="connsiteX18" fmla="*/ 3958562 w 7269480"/>
                      <a:gd name="connsiteY18" fmla="*/ 18288 h 18288"/>
                      <a:gd name="connsiteX19" fmla="*/ 3443090 w 7269480"/>
                      <a:gd name="connsiteY19" fmla="*/ 18288 h 18288"/>
                      <a:gd name="connsiteX20" fmla="*/ 2709533 w 7269480"/>
                      <a:gd name="connsiteY20" fmla="*/ 18288 h 18288"/>
                      <a:gd name="connsiteX21" fmla="*/ 2194061 w 7269480"/>
                      <a:gd name="connsiteY21" fmla="*/ 18288 h 18288"/>
                      <a:gd name="connsiteX22" fmla="*/ 1751284 w 7269480"/>
                      <a:gd name="connsiteY22" fmla="*/ 18288 h 18288"/>
                      <a:gd name="connsiteX23" fmla="*/ 1163117 w 7269480"/>
                      <a:gd name="connsiteY23" fmla="*/ 18288 h 18288"/>
                      <a:gd name="connsiteX24" fmla="*/ 0 w 7269480"/>
                      <a:gd name="connsiteY24" fmla="*/ 18288 h 18288"/>
                      <a:gd name="connsiteX25" fmla="*/ 0 w 7269480"/>
                      <a:gd name="connsiteY25"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7269480" h="18288" fill="none" extrusionOk="0">
                        <a:moveTo>
                          <a:pt x="0" y="0"/>
                        </a:moveTo>
                        <a:cubicBezTo>
                          <a:pt x="252138" y="-34015"/>
                          <a:pt x="430162" y="27723"/>
                          <a:pt x="733557" y="0"/>
                        </a:cubicBezTo>
                        <a:cubicBezTo>
                          <a:pt x="1036952" y="-27723"/>
                          <a:pt x="1017222" y="-19248"/>
                          <a:pt x="1249029" y="0"/>
                        </a:cubicBezTo>
                        <a:cubicBezTo>
                          <a:pt x="1480836" y="19248"/>
                          <a:pt x="1642747" y="25626"/>
                          <a:pt x="1764501" y="0"/>
                        </a:cubicBezTo>
                        <a:cubicBezTo>
                          <a:pt x="1886255" y="-25626"/>
                          <a:pt x="2079425" y="-7842"/>
                          <a:pt x="2207278" y="0"/>
                        </a:cubicBezTo>
                        <a:cubicBezTo>
                          <a:pt x="2335131" y="7842"/>
                          <a:pt x="2681832" y="37713"/>
                          <a:pt x="3013530" y="0"/>
                        </a:cubicBezTo>
                        <a:cubicBezTo>
                          <a:pt x="3345228" y="-37713"/>
                          <a:pt x="3481883" y="38779"/>
                          <a:pt x="3819781" y="0"/>
                        </a:cubicBezTo>
                        <a:cubicBezTo>
                          <a:pt x="4157679" y="-38779"/>
                          <a:pt x="4319607" y="-32632"/>
                          <a:pt x="4626033" y="0"/>
                        </a:cubicBezTo>
                        <a:cubicBezTo>
                          <a:pt x="4932459" y="32632"/>
                          <a:pt x="4944182" y="17568"/>
                          <a:pt x="5068810" y="0"/>
                        </a:cubicBezTo>
                        <a:cubicBezTo>
                          <a:pt x="5193438" y="-17568"/>
                          <a:pt x="5378174" y="-16107"/>
                          <a:pt x="5656977" y="0"/>
                        </a:cubicBezTo>
                        <a:cubicBezTo>
                          <a:pt x="5935780" y="16107"/>
                          <a:pt x="5910190" y="-15070"/>
                          <a:pt x="6099755" y="0"/>
                        </a:cubicBezTo>
                        <a:cubicBezTo>
                          <a:pt x="6289320" y="15070"/>
                          <a:pt x="6900837" y="-32203"/>
                          <a:pt x="7269480" y="0"/>
                        </a:cubicBezTo>
                        <a:cubicBezTo>
                          <a:pt x="7268614" y="7958"/>
                          <a:pt x="7270034" y="12943"/>
                          <a:pt x="7269480" y="18288"/>
                        </a:cubicBezTo>
                        <a:cubicBezTo>
                          <a:pt x="7078692" y="32307"/>
                          <a:pt x="6750249" y="10617"/>
                          <a:pt x="6463229" y="18288"/>
                        </a:cubicBezTo>
                        <a:cubicBezTo>
                          <a:pt x="6176209" y="25959"/>
                          <a:pt x="6203666" y="39135"/>
                          <a:pt x="6020451" y="18288"/>
                        </a:cubicBezTo>
                        <a:cubicBezTo>
                          <a:pt x="5837236" y="-2559"/>
                          <a:pt x="5688034" y="-3388"/>
                          <a:pt x="5504979" y="18288"/>
                        </a:cubicBezTo>
                        <a:cubicBezTo>
                          <a:pt x="5321924" y="39964"/>
                          <a:pt x="5191313" y="7061"/>
                          <a:pt x="4989507" y="18288"/>
                        </a:cubicBezTo>
                        <a:cubicBezTo>
                          <a:pt x="4787701" y="29515"/>
                          <a:pt x="4612238" y="34989"/>
                          <a:pt x="4474035" y="18288"/>
                        </a:cubicBezTo>
                        <a:cubicBezTo>
                          <a:pt x="4335832" y="1587"/>
                          <a:pt x="4094545" y="27267"/>
                          <a:pt x="3958562" y="18288"/>
                        </a:cubicBezTo>
                        <a:cubicBezTo>
                          <a:pt x="3822579" y="9309"/>
                          <a:pt x="3646287" y="-1530"/>
                          <a:pt x="3443090" y="18288"/>
                        </a:cubicBezTo>
                        <a:cubicBezTo>
                          <a:pt x="3239893" y="38106"/>
                          <a:pt x="3075699" y="9041"/>
                          <a:pt x="2709533" y="18288"/>
                        </a:cubicBezTo>
                        <a:cubicBezTo>
                          <a:pt x="2343367" y="27535"/>
                          <a:pt x="2428918" y="31018"/>
                          <a:pt x="2194061" y="18288"/>
                        </a:cubicBezTo>
                        <a:cubicBezTo>
                          <a:pt x="1959204" y="5558"/>
                          <a:pt x="1872298" y="17875"/>
                          <a:pt x="1751284" y="18288"/>
                        </a:cubicBezTo>
                        <a:cubicBezTo>
                          <a:pt x="1630270" y="18701"/>
                          <a:pt x="1443391" y="30083"/>
                          <a:pt x="1163117" y="18288"/>
                        </a:cubicBezTo>
                        <a:cubicBezTo>
                          <a:pt x="882843" y="6493"/>
                          <a:pt x="581151" y="4375"/>
                          <a:pt x="0" y="18288"/>
                        </a:cubicBezTo>
                        <a:cubicBezTo>
                          <a:pt x="493" y="10773"/>
                          <a:pt x="610" y="7338"/>
                          <a:pt x="0" y="0"/>
                        </a:cubicBezTo>
                        <a:close/>
                      </a:path>
                      <a:path w="7269480" h="18288" stroke="0" extrusionOk="0">
                        <a:moveTo>
                          <a:pt x="0" y="0"/>
                        </a:moveTo>
                        <a:cubicBezTo>
                          <a:pt x="108514" y="-13627"/>
                          <a:pt x="358377" y="-21600"/>
                          <a:pt x="515472" y="0"/>
                        </a:cubicBezTo>
                        <a:cubicBezTo>
                          <a:pt x="672567" y="21600"/>
                          <a:pt x="740741" y="1149"/>
                          <a:pt x="958250" y="0"/>
                        </a:cubicBezTo>
                        <a:cubicBezTo>
                          <a:pt x="1175759" y="-1149"/>
                          <a:pt x="1323521" y="-14908"/>
                          <a:pt x="1473722" y="0"/>
                        </a:cubicBezTo>
                        <a:cubicBezTo>
                          <a:pt x="1623923" y="14908"/>
                          <a:pt x="1999682" y="13812"/>
                          <a:pt x="2134584" y="0"/>
                        </a:cubicBezTo>
                        <a:cubicBezTo>
                          <a:pt x="2269486" y="-13812"/>
                          <a:pt x="2558748" y="7617"/>
                          <a:pt x="2868140" y="0"/>
                        </a:cubicBezTo>
                        <a:cubicBezTo>
                          <a:pt x="3177532" y="-7617"/>
                          <a:pt x="3467796" y="3656"/>
                          <a:pt x="3674392" y="0"/>
                        </a:cubicBezTo>
                        <a:cubicBezTo>
                          <a:pt x="3880988" y="-3656"/>
                          <a:pt x="4101054" y="-15702"/>
                          <a:pt x="4480643" y="0"/>
                        </a:cubicBezTo>
                        <a:cubicBezTo>
                          <a:pt x="4860232" y="15702"/>
                          <a:pt x="4906779" y="-6670"/>
                          <a:pt x="5068810" y="0"/>
                        </a:cubicBezTo>
                        <a:cubicBezTo>
                          <a:pt x="5230841" y="6670"/>
                          <a:pt x="5495019" y="-21055"/>
                          <a:pt x="5802367" y="0"/>
                        </a:cubicBezTo>
                        <a:cubicBezTo>
                          <a:pt x="6109715" y="21055"/>
                          <a:pt x="6248383" y="9802"/>
                          <a:pt x="6463229" y="0"/>
                        </a:cubicBezTo>
                        <a:cubicBezTo>
                          <a:pt x="6678075" y="-9802"/>
                          <a:pt x="7063233" y="9440"/>
                          <a:pt x="7269480" y="0"/>
                        </a:cubicBezTo>
                        <a:cubicBezTo>
                          <a:pt x="7268794" y="7700"/>
                          <a:pt x="7268830" y="13442"/>
                          <a:pt x="7269480" y="18288"/>
                        </a:cubicBezTo>
                        <a:cubicBezTo>
                          <a:pt x="6950939" y="47121"/>
                          <a:pt x="6756956" y="13096"/>
                          <a:pt x="6608618" y="18288"/>
                        </a:cubicBezTo>
                        <a:cubicBezTo>
                          <a:pt x="6460280" y="23480"/>
                          <a:pt x="6230655" y="-1538"/>
                          <a:pt x="6020451" y="18288"/>
                        </a:cubicBezTo>
                        <a:cubicBezTo>
                          <a:pt x="5810247" y="38114"/>
                          <a:pt x="5619850" y="-10448"/>
                          <a:pt x="5432284" y="18288"/>
                        </a:cubicBezTo>
                        <a:cubicBezTo>
                          <a:pt x="5244718" y="47024"/>
                          <a:pt x="4984575" y="27926"/>
                          <a:pt x="4626033" y="18288"/>
                        </a:cubicBezTo>
                        <a:cubicBezTo>
                          <a:pt x="4267491" y="8650"/>
                          <a:pt x="4240108" y="40106"/>
                          <a:pt x="4110561" y="18288"/>
                        </a:cubicBezTo>
                        <a:cubicBezTo>
                          <a:pt x="3981014" y="-3530"/>
                          <a:pt x="3580293" y="41911"/>
                          <a:pt x="3377004" y="18288"/>
                        </a:cubicBezTo>
                        <a:cubicBezTo>
                          <a:pt x="3173715" y="-5335"/>
                          <a:pt x="3043404" y="10731"/>
                          <a:pt x="2934226" y="18288"/>
                        </a:cubicBezTo>
                        <a:cubicBezTo>
                          <a:pt x="2825048" y="25845"/>
                          <a:pt x="2427024" y="14732"/>
                          <a:pt x="2273365" y="18288"/>
                        </a:cubicBezTo>
                        <a:cubicBezTo>
                          <a:pt x="2119706" y="21844"/>
                          <a:pt x="1948744" y="43432"/>
                          <a:pt x="1757892" y="18288"/>
                        </a:cubicBezTo>
                        <a:cubicBezTo>
                          <a:pt x="1567040" y="-6856"/>
                          <a:pt x="1185958" y="10333"/>
                          <a:pt x="951641" y="18288"/>
                        </a:cubicBezTo>
                        <a:cubicBezTo>
                          <a:pt x="717324" y="26243"/>
                          <a:pt x="448990" y="-7235"/>
                          <a:pt x="0" y="18288"/>
                        </a:cubicBezTo>
                        <a:cubicBezTo>
                          <a:pt x="-4" y="9861"/>
                          <a:pt x="135" y="6082"/>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48" name="Rectangle 3">
            <a:extLst>
              <a:ext uri="{FF2B5EF4-FFF2-40B4-BE49-F238E27FC236}">
                <a16:creationId xmlns:a16="http://schemas.microsoft.com/office/drawing/2014/main" id="{353B3A12-5D5E-4DD9-2A80-35683DA39FCF}"/>
              </a:ext>
            </a:extLst>
          </p:cNvPr>
          <p:cNvSpPr>
            <a:spLocks noGrp="1" noChangeArrowheads="1"/>
          </p:cNvSpPr>
          <p:nvPr>
            <p:ph type="body" idx="1"/>
          </p:nvPr>
        </p:nvSpPr>
        <p:spPr>
          <a:xfrm>
            <a:off x="628650" y="2004446"/>
            <a:ext cx="7886700" cy="4176897"/>
          </a:xfrm>
        </p:spPr>
        <p:txBody>
          <a:bodyPr>
            <a:normAutofit/>
          </a:bodyPr>
          <a:lstStyle/>
          <a:p>
            <a:pPr eaLnBrk="1" hangingPunct="1">
              <a:defRPr/>
            </a:pPr>
            <a:r>
              <a:rPr lang="en-US" sz="1900" dirty="0">
                <a:solidFill>
                  <a:schemeClr val="bg1"/>
                </a:solidFill>
                <a:ea typeface="ＭＳ Ｐゴシック" pitchFamily="34" charset="-128"/>
              </a:rPr>
              <a:t>Built-in data type, like strings, tuples, &amp; lists.</a:t>
            </a:r>
          </a:p>
          <a:p>
            <a:pPr eaLnBrk="1" hangingPunct="1">
              <a:defRPr/>
            </a:pPr>
            <a:endParaRPr lang="en-US" sz="1900" dirty="0">
              <a:solidFill>
                <a:schemeClr val="bg1"/>
              </a:solidFill>
              <a:ea typeface="ＭＳ Ｐゴシック" pitchFamily="34" charset="-128"/>
            </a:endParaRPr>
          </a:p>
          <a:p>
            <a:pPr eaLnBrk="1" hangingPunct="1">
              <a:defRPr/>
            </a:pPr>
            <a:r>
              <a:rPr lang="en-US" sz="1900" dirty="0">
                <a:solidFill>
                  <a:schemeClr val="bg1"/>
                </a:solidFill>
                <a:ea typeface="ＭＳ Ｐゴシック" pitchFamily="34" charset="-128"/>
              </a:rPr>
              <a:t>A collection of items like lists, but…</a:t>
            </a:r>
          </a:p>
          <a:p>
            <a:pPr eaLnBrk="1" hangingPunct="1">
              <a:defRPr/>
            </a:pPr>
            <a:endParaRPr lang="en-US" sz="1900" dirty="0">
              <a:solidFill>
                <a:schemeClr val="bg1"/>
              </a:solidFill>
              <a:ea typeface="ＭＳ Ｐゴシック" pitchFamily="34" charset="-128"/>
            </a:endParaRPr>
          </a:p>
          <a:p>
            <a:pPr eaLnBrk="1" hangingPunct="1">
              <a:defRPr/>
            </a:pPr>
            <a:r>
              <a:rPr lang="en-US" sz="1900" dirty="0">
                <a:solidFill>
                  <a:schemeClr val="bg1"/>
                </a:solidFill>
                <a:ea typeface="ＭＳ Ｐゴシック" pitchFamily="34" charset="-128"/>
              </a:rPr>
              <a:t>Each </a:t>
            </a:r>
            <a:r>
              <a:rPr lang="en-US" sz="1900" b="1" dirty="0">
                <a:solidFill>
                  <a:schemeClr val="bg1"/>
                </a:solidFill>
                <a:ea typeface="ＭＳ Ｐゴシック" pitchFamily="34" charset="-128"/>
              </a:rPr>
              <a:t>item</a:t>
            </a:r>
            <a:r>
              <a:rPr lang="en-US" sz="1900" dirty="0">
                <a:solidFill>
                  <a:schemeClr val="bg1"/>
                </a:solidFill>
                <a:ea typeface="ＭＳ Ｐゴシック" pitchFamily="34" charset="-128"/>
              </a:rPr>
              <a:t> is a pair. </a:t>
            </a:r>
            <a:r>
              <a:rPr lang="en-US" sz="1900" b="1" dirty="0" err="1">
                <a:solidFill>
                  <a:schemeClr val="bg1"/>
                </a:solidFill>
                <a:ea typeface="ＭＳ Ｐゴシック" pitchFamily="34" charset="-128"/>
              </a:rPr>
              <a:t>key:value</a:t>
            </a:r>
            <a:endParaRPr lang="en-US" sz="1900" b="1" dirty="0">
              <a:solidFill>
                <a:schemeClr val="bg1"/>
              </a:solidFill>
              <a:ea typeface="ＭＳ Ｐゴシック" pitchFamily="34" charset="-128"/>
            </a:endParaRPr>
          </a:p>
          <a:p>
            <a:pPr lvl="1" eaLnBrk="1" hangingPunct="1">
              <a:defRPr/>
            </a:pPr>
            <a:r>
              <a:rPr lang="en-US" sz="1900" dirty="0" err="1">
                <a:solidFill>
                  <a:schemeClr val="bg1"/>
                </a:solidFill>
                <a:ea typeface="ＭＳ Ｐゴシック" pitchFamily="34" charset="-128"/>
              </a:rPr>
              <a:t>myFeature</a:t>
            </a:r>
            <a:r>
              <a:rPr lang="en-US" sz="1900" dirty="0">
                <a:solidFill>
                  <a:schemeClr val="bg1"/>
                </a:solidFill>
                <a:ea typeface="ＭＳ Ｐゴシック" pitchFamily="34" charset="-128"/>
              </a:rPr>
              <a:t> = {'name': 'Lake', 'area': 1000, 'depth': 20}</a:t>
            </a:r>
          </a:p>
          <a:p>
            <a:pPr lvl="1" eaLnBrk="1" hangingPunct="1">
              <a:defRPr/>
            </a:pPr>
            <a:endParaRPr lang="en-US" sz="1900" b="1" dirty="0">
              <a:solidFill>
                <a:schemeClr val="bg1"/>
              </a:solidFill>
              <a:ea typeface="ＭＳ Ｐゴシック" pitchFamily="34" charset="-128"/>
            </a:endParaRPr>
          </a:p>
          <a:p>
            <a:pPr eaLnBrk="1" hangingPunct="1">
              <a:defRPr/>
            </a:pPr>
            <a:r>
              <a:rPr lang="en-US" sz="1900" dirty="0">
                <a:solidFill>
                  <a:schemeClr val="bg1"/>
                </a:solidFill>
                <a:ea typeface="ＭＳ Ｐゴシック" pitchFamily="34" charset="-128"/>
              </a:rPr>
              <a:t>Each </a:t>
            </a:r>
            <a:r>
              <a:rPr lang="en-US" sz="1900" b="1" dirty="0">
                <a:solidFill>
                  <a:schemeClr val="bg1"/>
                </a:solidFill>
                <a:ea typeface="ＭＳ Ｐゴシック" pitchFamily="34" charset="-128"/>
              </a:rPr>
              <a:t>key</a:t>
            </a:r>
            <a:r>
              <a:rPr lang="en-US" sz="1900" dirty="0">
                <a:solidFill>
                  <a:schemeClr val="bg1"/>
                </a:solidFill>
                <a:ea typeface="ＭＳ Ｐゴシック" pitchFamily="34" charset="-128"/>
              </a:rPr>
              <a:t> is </a:t>
            </a:r>
            <a:r>
              <a:rPr lang="en-US" sz="1900" i="1" dirty="0">
                <a:solidFill>
                  <a:schemeClr val="bg1"/>
                </a:solidFill>
                <a:ea typeface="ＭＳ Ｐゴシック" pitchFamily="34" charset="-128"/>
              </a:rPr>
              <a:t>unique</a:t>
            </a:r>
            <a:r>
              <a:rPr lang="en-US" sz="1900" dirty="0">
                <a:solidFill>
                  <a:schemeClr val="bg1"/>
                </a:solidFill>
                <a:ea typeface="ＭＳ Ｐゴシック" pitchFamily="34" charset="-128"/>
              </a:rPr>
              <a:t>, like an FID.</a:t>
            </a:r>
            <a:br>
              <a:rPr lang="en-US" sz="1900" dirty="0">
                <a:solidFill>
                  <a:schemeClr val="bg1"/>
                </a:solidFill>
                <a:ea typeface="ＭＳ Ｐゴシック" pitchFamily="34" charset="-128"/>
              </a:rPr>
            </a:br>
            <a:endParaRPr lang="en-US" sz="1900" dirty="0">
              <a:solidFill>
                <a:schemeClr val="bg1"/>
              </a:solidFill>
              <a:ea typeface="ＭＳ Ｐゴシック" pitchFamily="34" charset="-128"/>
            </a:endParaRPr>
          </a:p>
          <a:p>
            <a:pPr eaLnBrk="1" hangingPunct="1">
              <a:defRPr/>
            </a:pPr>
            <a:r>
              <a:rPr lang="en-US" sz="1900" dirty="0">
                <a:solidFill>
                  <a:schemeClr val="bg1"/>
                </a:solidFill>
                <a:ea typeface="ＭＳ Ｐゴシック" pitchFamily="34" charset="-128"/>
              </a:rPr>
              <a:t>Used to store a value with a key &amp; extract the value given the key.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stream of water in a forest&#10;&#10;Description automatically generated">
            <a:extLst>
              <a:ext uri="{FF2B5EF4-FFF2-40B4-BE49-F238E27FC236}">
                <a16:creationId xmlns:a16="http://schemas.microsoft.com/office/drawing/2014/main" id="{34250CA2-A651-6A50-AE2E-C07220CEA9C3}"/>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a:stretch/>
        </p:blipFill>
        <p:spPr>
          <a:xfrm>
            <a:off x="20" y="10"/>
            <a:ext cx="9143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8BD715-422F-55F7-C4DF-A7656E337150}"/>
              </a:ext>
            </a:extLst>
          </p:cNvPr>
          <p:cNvSpPr>
            <a:spLocks noGrp="1"/>
          </p:cNvSpPr>
          <p:nvPr>
            <p:ph type="title"/>
          </p:nvPr>
        </p:nvSpPr>
        <p:spPr>
          <a:xfrm>
            <a:off x="392906" y="5317240"/>
            <a:ext cx="8408194" cy="744836"/>
          </a:xfrm>
        </p:spPr>
        <p:txBody>
          <a:bodyPr vert="horz" lIns="91440" tIns="45720" rIns="91440" bIns="45720" rtlCol="0" anchor="ctr">
            <a:normAutofit/>
          </a:bodyPr>
          <a:lstStyle/>
          <a:p>
            <a:pPr algn="ctr" eaLnBrk="1" hangingPunct="1">
              <a:lnSpc>
                <a:spcPct val="90000"/>
              </a:lnSpc>
            </a:pPr>
            <a:r>
              <a:rPr lang="en-US" sz="4000" kern="1200" dirty="0">
                <a:solidFill>
                  <a:schemeClr val="tx1">
                    <a:lumMod val="85000"/>
                    <a:lumOff val="15000"/>
                  </a:schemeClr>
                </a:solidFill>
                <a:latin typeface="+mj-lt"/>
                <a:ea typeface="+mj-ea"/>
              </a:rPr>
              <a:t>Syntax</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3107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9446"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359447" name="Rectangle 359446">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9" name="Rectangle 2">
            <a:extLst>
              <a:ext uri="{FF2B5EF4-FFF2-40B4-BE49-F238E27FC236}">
                <a16:creationId xmlns:a16="http://schemas.microsoft.com/office/drawing/2014/main" id="{CB2DB4C0-8C31-CDD0-FA2A-F134D96A61ED}"/>
              </a:ext>
            </a:extLst>
          </p:cNvPr>
          <p:cNvSpPr>
            <a:spLocks noGrp="1" noChangeArrowheads="1"/>
          </p:cNvSpPr>
          <p:nvPr>
            <p:ph type="title"/>
          </p:nvPr>
        </p:nvSpPr>
        <p:spPr>
          <a:xfrm>
            <a:off x="571352" y="350196"/>
            <a:ext cx="3485178" cy="1624520"/>
          </a:xfrm>
        </p:spPr>
        <p:txBody>
          <a:bodyPr anchor="ctr">
            <a:normAutofit/>
          </a:bodyPr>
          <a:lstStyle/>
          <a:p>
            <a:pPr eaLnBrk="1" hangingPunct="1">
              <a:lnSpc>
                <a:spcPct val="90000"/>
              </a:lnSpc>
            </a:pPr>
            <a:r>
              <a:rPr lang="en-US" altLang="en-US" sz="3500" dirty="0"/>
              <a:t>Review – write a line of code for each</a:t>
            </a:r>
          </a:p>
        </p:txBody>
      </p:sp>
      <p:sp>
        <p:nvSpPr>
          <p:cNvPr id="359427" name="Rectangle 3">
            <a:extLst>
              <a:ext uri="{FF2B5EF4-FFF2-40B4-BE49-F238E27FC236}">
                <a16:creationId xmlns:a16="http://schemas.microsoft.com/office/drawing/2014/main" id="{079819D5-942B-4E74-8CEB-B1361B55C51A}"/>
              </a:ext>
            </a:extLst>
          </p:cNvPr>
          <p:cNvSpPr>
            <a:spLocks noGrp="1" noChangeArrowheads="1"/>
          </p:cNvSpPr>
          <p:nvPr>
            <p:ph type="body" idx="1"/>
          </p:nvPr>
        </p:nvSpPr>
        <p:spPr>
          <a:xfrm>
            <a:off x="571351" y="2743200"/>
            <a:ext cx="3485179" cy="3613149"/>
          </a:xfrm>
        </p:spPr>
        <p:txBody>
          <a:bodyPr anchor="ctr">
            <a:normAutofit/>
          </a:bodyPr>
          <a:lstStyle/>
          <a:p>
            <a:pPr marL="514350" indent="-457200" eaLnBrk="1" hangingPunct="1">
              <a:lnSpc>
                <a:spcPct val="90000"/>
              </a:lnSpc>
              <a:buFont typeface="+mj-lt"/>
              <a:buAutoNum type="arabicPeriod"/>
              <a:defRPr/>
            </a:pPr>
            <a:r>
              <a:rPr lang="en-US" sz="1700" dirty="0">
                <a:ea typeface="+mn-ea"/>
                <a:cs typeface="+mn-cs"/>
              </a:rPr>
              <a:t>Create an empty Python list named </a:t>
            </a:r>
            <a:r>
              <a:rPr lang="en-US" sz="1700" dirty="0" err="1">
                <a:ea typeface="+mn-ea"/>
                <a:cs typeface="+mn-cs"/>
              </a:rPr>
              <a:t>mylist</a:t>
            </a:r>
            <a:r>
              <a:rPr lang="en-US" sz="1700" dirty="0">
                <a:ea typeface="+mn-ea"/>
                <a:cs typeface="+mn-cs"/>
              </a:rPr>
              <a:t>.</a:t>
            </a:r>
            <a:br>
              <a:rPr lang="en-US" sz="1700" dirty="0">
                <a:ea typeface="+mn-ea"/>
                <a:cs typeface="+mn-cs"/>
              </a:rPr>
            </a:br>
            <a:endParaRPr lang="en-US" sz="1700" dirty="0">
              <a:ea typeface="+mn-ea"/>
              <a:cs typeface="+mn-cs"/>
            </a:endParaRPr>
          </a:p>
          <a:p>
            <a:pPr marL="514350" indent="-457200" eaLnBrk="1" hangingPunct="1">
              <a:lnSpc>
                <a:spcPct val="90000"/>
              </a:lnSpc>
              <a:buFont typeface="+mj-lt"/>
              <a:buAutoNum type="arabicPeriod"/>
              <a:defRPr/>
            </a:pPr>
            <a:r>
              <a:rPr lang="en-US" sz="1700" dirty="0">
                <a:ea typeface="+mn-ea"/>
                <a:cs typeface="+mn-cs"/>
              </a:rPr>
              <a:t>Append 8 and 5 to your new list.</a:t>
            </a:r>
            <a:br>
              <a:rPr lang="en-US" sz="1700" dirty="0">
                <a:ea typeface="+mn-ea"/>
                <a:cs typeface="+mn-cs"/>
              </a:rPr>
            </a:br>
            <a:endParaRPr lang="en-US" sz="1700" dirty="0">
              <a:ea typeface="+mn-ea"/>
              <a:cs typeface="+mn-cs"/>
            </a:endParaRPr>
          </a:p>
          <a:p>
            <a:pPr marL="514350" indent="-457200" eaLnBrk="1" hangingPunct="1">
              <a:lnSpc>
                <a:spcPct val="90000"/>
              </a:lnSpc>
              <a:buFont typeface="+mj-lt"/>
              <a:buAutoNum type="arabicPeriod"/>
              <a:defRPr/>
            </a:pPr>
            <a:r>
              <a:rPr lang="en-US" sz="1700" dirty="0">
                <a:ea typeface="+mn-ea"/>
                <a:cs typeface="+mn-cs"/>
              </a:rPr>
              <a:t>Set x to the second item in </a:t>
            </a:r>
            <a:r>
              <a:rPr lang="en-US" sz="1700" dirty="0" err="1">
                <a:ea typeface="+mn-ea"/>
                <a:cs typeface="+mn-cs"/>
              </a:rPr>
              <a:t>mylist</a:t>
            </a:r>
            <a:r>
              <a:rPr lang="en-US" sz="1700" dirty="0">
                <a:ea typeface="+mn-ea"/>
                <a:cs typeface="+mn-cs"/>
              </a:rPr>
              <a:t>. Use indexing.</a:t>
            </a:r>
            <a:br>
              <a:rPr lang="en-US" sz="1700" dirty="0">
                <a:ea typeface="+mn-ea"/>
                <a:cs typeface="+mn-cs"/>
              </a:rPr>
            </a:br>
            <a:endParaRPr lang="en-US" sz="1700" dirty="0">
              <a:ea typeface="+mn-ea"/>
              <a:cs typeface="+mn-cs"/>
            </a:endParaRPr>
          </a:p>
          <a:p>
            <a:pPr marL="514350" indent="-457200" eaLnBrk="1" hangingPunct="1">
              <a:lnSpc>
                <a:spcPct val="90000"/>
              </a:lnSpc>
              <a:buFont typeface="+mj-lt"/>
              <a:buAutoNum type="arabicPeriod"/>
              <a:defRPr/>
            </a:pPr>
            <a:r>
              <a:rPr lang="en-US" sz="1700" dirty="0">
                <a:ea typeface="+mn-ea"/>
                <a:cs typeface="+mn-cs"/>
              </a:rPr>
              <a:t>Check if 3 is in your list.</a:t>
            </a:r>
            <a:br>
              <a:rPr lang="en-US" sz="1700" dirty="0">
                <a:ea typeface="+mn-ea"/>
                <a:cs typeface="+mn-cs"/>
              </a:rPr>
            </a:br>
            <a:endParaRPr lang="en-US" sz="1700" dirty="0">
              <a:ea typeface="+mn-ea"/>
              <a:cs typeface="+mn-cs"/>
            </a:endParaRPr>
          </a:p>
          <a:p>
            <a:pPr marL="514350" indent="-457200" eaLnBrk="1" hangingPunct="1">
              <a:lnSpc>
                <a:spcPct val="90000"/>
              </a:lnSpc>
              <a:buFont typeface="+mj-lt"/>
              <a:buAutoNum type="arabicPeriod"/>
              <a:defRPr/>
            </a:pPr>
            <a:r>
              <a:rPr lang="en-US" sz="1700" dirty="0">
                <a:ea typeface="+mn-ea"/>
                <a:cs typeface="+mn-cs"/>
              </a:rPr>
              <a:t>Loop through your list and print each item.</a:t>
            </a:r>
          </a:p>
        </p:txBody>
      </p:sp>
      <p:pic>
        <p:nvPicPr>
          <p:cNvPr id="359429" name="Picture 359428" descr="Pen placed on top of a signature line">
            <a:extLst>
              <a:ext uri="{FF2B5EF4-FFF2-40B4-BE49-F238E27FC236}">
                <a16:creationId xmlns:a16="http://schemas.microsoft.com/office/drawing/2014/main" id="{D8571F97-C84F-C0B1-E4AF-A7E690898BFF}"/>
              </a:ext>
            </a:extLst>
          </p:cNvPr>
          <p:cNvPicPr>
            <a:picLocks noChangeAspect="1"/>
          </p:cNvPicPr>
          <p:nvPr/>
        </p:nvPicPr>
        <p:blipFill rotWithShape="1">
          <a:blip r:embed="rId3"/>
          <a:srcRect l="52604" r="2846" b="-2"/>
          <a:stretch/>
        </p:blipFill>
        <p:spPr>
          <a:xfrm>
            <a:off x="4572000" y="1"/>
            <a:ext cx="4577118" cy="685800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59446" name="Slide Background">
            <a:extLst>
              <a:ext uri="{FF2B5EF4-FFF2-40B4-BE49-F238E27FC236}">
                <a16:creationId xmlns:a16="http://schemas.microsoft.com/office/drawing/2014/main" id="{C0763A76-9F1C-4FC5-82B7-DD475DA461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3998"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useBgFill="1">
        <p:nvSpPr>
          <p:cNvPr id="359447" name="Rectangle 359446">
            <a:extLst>
              <a:ext uri="{FF2B5EF4-FFF2-40B4-BE49-F238E27FC236}">
                <a16:creationId xmlns:a16="http://schemas.microsoft.com/office/drawing/2014/main" id="{E81BF4F6-F2CF-4984-9D14-D6966D92F9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391835" cy="2285999"/>
          </a:xfrm>
          <a:prstGeom prst="rect">
            <a:avLst/>
          </a:prstGeom>
          <a:ln>
            <a:noFill/>
          </a:ln>
          <a:effectLst>
            <a:outerShdw blurRad="596900" dist="304800" dir="7140000" sx="90000" sy="90000" algn="t" rotWithShape="0">
              <a:srgbClr val="000000">
                <a:alpha val="15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9" name="Rectangle 2">
            <a:extLst>
              <a:ext uri="{FF2B5EF4-FFF2-40B4-BE49-F238E27FC236}">
                <a16:creationId xmlns:a16="http://schemas.microsoft.com/office/drawing/2014/main" id="{CB2DB4C0-8C31-CDD0-FA2A-F134D96A61ED}"/>
              </a:ext>
            </a:extLst>
          </p:cNvPr>
          <p:cNvSpPr>
            <a:spLocks noGrp="1" noChangeArrowheads="1"/>
          </p:cNvSpPr>
          <p:nvPr>
            <p:ph type="title"/>
          </p:nvPr>
        </p:nvSpPr>
        <p:spPr>
          <a:xfrm>
            <a:off x="571352" y="350196"/>
            <a:ext cx="3485178" cy="1624520"/>
          </a:xfrm>
        </p:spPr>
        <p:txBody>
          <a:bodyPr anchor="ctr">
            <a:normAutofit/>
          </a:bodyPr>
          <a:lstStyle/>
          <a:p>
            <a:pPr eaLnBrk="1" hangingPunct="1">
              <a:lnSpc>
                <a:spcPct val="90000"/>
              </a:lnSpc>
            </a:pPr>
            <a:r>
              <a:rPr lang="en-US" altLang="en-US" sz="3500" dirty="0"/>
              <a:t>Review – write a line of code for each</a:t>
            </a:r>
          </a:p>
        </p:txBody>
      </p:sp>
      <p:sp>
        <p:nvSpPr>
          <p:cNvPr id="359427" name="Rectangle 3">
            <a:extLst>
              <a:ext uri="{FF2B5EF4-FFF2-40B4-BE49-F238E27FC236}">
                <a16:creationId xmlns:a16="http://schemas.microsoft.com/office/drawing/2014/main" id="{079819D5-942B-4E74-8CEB-B1361B55C51A}"/>
              </a:ext>
            </a:extLst>
          </p:cNvPr>
          <p:cNvSpPr>
            <a:spLocks noGrp="1" noChangeArrowheads="1"/>
          </p:cNvSpPr>
          <p:nvPr>
            <p:ph type="body" idx="1"/>
          </p:nvPr>
        </p:nvSpPr>
        <p:spPr>
          <a:xfrm>
            <a:off x="76200" y="2324912"/>
            <a:ext cx="4419600" cy="4533088"/>
          </a:xfrm>
        </p:spPr>
        <p:txBody>
          <a:bodyPr anchor="ctr">
            <a:normAutofit fontScale="85000" lnSpcReduction="10000"/>
          </a:bodyPr>
          <a:lstStyle/>
          <a:p>
            <a:pPr marL="514350" indent="-457200" eaLnBrk="1" hangingPunct="1">
              <a:buFont typeface="+mj-lt"/>
              <a:buAutoNum type="arabicPeriod"/>
              <a:defRPr/>
            </a:pPr>
            <a:r>
              <a:rPr lang="en-US" sz="1800" dirty="0">
                <a:ea typeface="ＭＳ Ｐゴシック" charset="0"/>
                <a:cs typeface="+mn-cs"/>
              </a:rPr>
              <a:t>Create an empty Python list named </a:t>
            </a:r>
            <a:r>
              <a:rPr lang="en-US" sz="1800" dirty="0" err="1">
                <a:ea typeface="ＭＳ Ｐゴシック" charset="0"/>
                <a:cs typeface="+mn-cs"/>
              </a:rPr>
              <a:t>mylist</a:t>
            </a:r>
            <a:r>
              <a:rPr lang="en-US" sz="1800" dirty="0">
                <a:ea typeface="ＭＳ Ｐゴシック" charset="0"/>
                <a:cs typeface="+mn-cs"/>
              </a:rPr>
              <a:t>.</a:t>
            </a:r>
            <a:br>
              <a:rPr lang="en-US" sz="1800" dirty="0">
                <a:ea typeface="ＭＳ Ｐゴシック" charset="0"/>
                <a:cs typeface="+mn-cs"/>
              </a:rPr>
            </a:br>
            <a:r>
              <a:rPr lang="en-US" sz="1800" dirty="0" err="1">
                <a:latin typeface="Courier New" panose="02070309020205020404" pitchFamily="49" charset="0"/>
                <a:ea typeface="ＭＳ Ｐゴシック" charset="0"/>
                <a:cs typeface="Courier New" panose="02070309020205020404" pitchFamily="49" charset="0"/>
              </a:rPr>
              <a:t>mylist</a:t>
            </a:r>
            <a:r>
              <a:rPr lang="en-US" sz="1800" dirty="0">
                <a:latin typeface="Courier New" panose="02070309020205020404" pitchFamily="49" charset="0"/>
                <a:ea typeface="ＭＳ Ｐゴシック" charset="0"/>
                <a:cs typeface="Courier New" panose="02070309020205020404" pitchFamily="49" charset="0"/>
              </a:rPr>
              <a:t> = [ ]</a:t>
            </a:r>
          </a:p>
          <a:p>
            <a:pPr marL="514350" indent="-457200" eaLnBrk="1" hangingPunct="1">
              <a:buFont typeface="+mj-lt"/>
              <a:buAutoNum type="arabicPeriod"/>
              <a:defRPr/>
            </a:pPr>
            <a:endParaRPr lang="en-US" sz="1800" dirty="0">
              <a:latin typeface="Courier New" panose="02070309020205020404" pitchFamily="49" charset="0"/>
              <a:ea typeface="ＭＳ Ｐゴシック" charset="0"/>
              <a:cs typeface="Courier New" panose="02070309020205020404" pitchFamily="49" charset="0"/>
            </a:endParaRPr>
          </a:p>
          <a:p>
            <a:pPr marL="514350" indent="-457200" eaLnBrk="1" hangingPunct="1">
              <a:buFont typeface="+mj-lt"/>
              <a:buAutoNum type="arabicPeriod"/>
              <a:defRPr/>
            </a:pPr>
            <a:r>
              <a:rPr lang="en-US" sz="1800" dirty="0">
                <a:ea typeface="ＭＳ Ｐゴシック" charset="0"/>
                <a:cs typeface="+mn-cs"/>
              </a:rPr>
              <a:t>Append 8 and 5 to your new list.</a:t>
            </a:r>
            <a:br>
              <a:rPr lang="en-US" sz="1800" dirty="0">
                <a:ea typeface="ＭＳ Ｐゴシック" charset="0"/>
                <a:cs typeface="+mn-cs"/>
              </a:rPr>
            </a:br>
            <a:r>
              <a:rPr lang="en-US" sz="1800" dirty="0" err="1">
                <a:latin typeface="Courier New" panose="02070309020205020404" pitchFamily="49" charset="0"/>
                <a:ea typeface="ＭＳ Ｐゴシック" charset="0"/>
                <a:cs typeface="Courier New" panose="02070309020205020404" pitchFamily="49" charset="0"/>
              </a:rPr>
              <a:t>mylist.append</a:t>
            </a:r>
            <a:r>
              <a:rPr lang="en-US" sz="1800" dirty="0">
                <a:latin typeface="Courier New" panose="02070309020205020404" pitchFamily="49" charset="0"/>
                <a:ea typeface="ＭＳ Ｐゴシック" charset="0"/>
                <a:cs typeface="Courier New" panose="02070309020205020404" pitchFamily="49" charset="0"/>
              </a:rPr>
              <a:t>(8)</a:t>
            </a:r>
            <a:br>
              <a:rPr lang="en-US" sz="1800" dirty="0">
                <a:latin typeface="Courier New" panose="02070309020205020404" pitchFamily="49" charset="0"/>
                <a:ea typeface="ＭＳ Ｐゴシック" charset="0"/>
                <a:cs typeface="Courier New" panose="02070309020205020404" pitchFamily="49" charset="0"/>
              </a:rPr>
            </a:br>
            <a:r>
              <a:rPr lang="en-US" sz="1800" dirty="0" err="1">
                <a:latin typeface="Courier New" panose="02070309020205020404" pitchFamily="49" charset="0"/>
                <a:ea typeface="ＭＳ Ｐゴシック" charset="0"/>
                <a:cs typeface="Courier New" panose="02070309020205020404" pitchFamily="49" charset="0"/>
              </a:rPr>
              <a:t>mylist.append</a:t>
            </a:r>
            <a:r>
              <a:rPr lang="en-US" sz="1800" dirty="0">
                <a:latin typeface="Courier New" panose="02070309020205020404" pitchFamily="49" charset="0"/>
                <a:ea typeface="ＭＳ Ｐゴシック" charset="0"/>
                <a:cs typeface="Courier New" panose="02070309020205020404" pitchFamily="49" charset="0"/>
              </a:rPr>
              <a:t>(5)</a:t>
            </a:r>
          </a:p>
          <a:p>
            <a:pPr marL="57150" indent="0" eaLnBrk="1" hangingPunct="1">
              <a:buNone/>
              <a:defRPr/>
            </a:pPr>
            <a:r>
              <a:rPr lang="en-US" sz="1800" dirty="0">
                <a:latin typeface="Courier New" panose="02070309020205020404" pitchFamily="49" charset="0"/>
                <a:ea typeface="ＭＳ Ｐゴシック" charset="0"/>
                <a:cs typeface="Courier New" panose="02070309020205020404" pitchFamily="49" charset="0"/>
              </a:rPr>
              <a:t>            --or– </a:t>
            </a:r>
            <a:br>
              <a:rPr lang="en-US" sz="1800" dirty="0">
                <a:latin typeface="Courier New" panose="02070309020205020404" pitchFamily="49" charset="0"/>
                <a:ea typeface="ＭＳ Ｐゴシック" charset="0"/>
                <a:cs typeface="Courier New" panose="02070309020205020404" pitchFamily="49" charset="0"/>
              </a:rPr>
            </a:br>
            <a:r>
              <a:rPr lang="en-US" sz="1800" dirty="0">
                <a:latin typeface="Courier New" panose="02070309020205020404" pitchFamily="49" charset="0"/>
                <a:ea typeface="ＭＳ Ｐゴシック" charset="0"/>
                <a:cs typeface="Courier New" panose="02070309020205020404" pitchFamily="49" charset="0"/>
              </a:rPr>
              <a:t>    </a:t>
            </a:r>
            <a:r>
              <a:rPr lang="en-US" sz="1800" dirty="0" err="1">
                <a:latin typeface="Courier New" panose="02070309020205020404" pitchFamily="49" charset="0"/>
                <a:ea typeface="ＭＳ Ｐゴシック" charset="0"/>
                <a:cs typeface="Courier New" panose="02070309020205020404" pitchFamily="49" charset="0"/>
              </a:rPr>
              <a:t>mylist.extend</a:t>
            </a:r>
            <a:r>
              <a:rPr lang="en-US" sz="1800" dirty="0">
                <a:latin typeface="Courier New" panose="02070309020205020404" pitchFamily="49" charset="0"/>
                <a:ea typeface="ＭＳ Ｐゴシック" charset="0"/>
                <a:cs typeface="Courier New" panose="02070309020205020404" pitchFamily="49" charset="0"/>
              </a:rPr>
              <a:t>([8, 5])</a:t>
            </a:r>
          </a:p>
          <a:p>
            <a:pPr marL="514350" indent="-457200" eaLnBrk="1" hangingPunct="1">
              <a:buFont typeface="+mj-lt"/>
              <a:buAutoNum type="arabicPeriod" startAt="3"/>
              <a:defRPr/>
            </a:pPr>
            <a:endParaRPr lang="en-US" sz="1800" dirty="0">
              <a:ea typeface="ＭＳ Ｐゴシック" charset="0"/>
              <a:cs typeface="+mn-cs"/>
            </a:endParaRPr>
          </a:p>
          <a:p>
            <a:pPr marL="514350" indent="-457200" eaLnBrk="1" hangingPunct="1">
              <a:buFont typeface="+mj-lt"/>
              <a:buAutoNum type="arabicPeriod" startAt="3"/>
              <a:defRPr/>
            </a:pPr>
            <a:r>
              <a:rPr lang="en-US" sz="1800" dirty="0">
                <a:ea typeface="ＭＳ Ｐゴシック" charset="0"/>
                <a:cs typeface="+mn-cs"/>
              </a:rPr>
              <a:t>Set x to the second item in </a:t>
            </a:r>
            <a:r>
              <a:rPr lang="en-US" sz="1800" dirty="0" err="1">
                <a:ea typeface="ＭＳ Ｐゴシック" charset="0"/>
                <a:cs typeface="+mn-cs"/>
              </a:rPr>
              <a:t>mylist</a:t>
            </a:r>
            <a:r>
              <a:rPr lang="en-US" sz="1800" dirty="0">
                <a:ea typeface="ＭＳ Ｐゴシック" charset="0"/>
                <a:cs typeface="+mn-cs"/>
              </a:rPr>
              <a:t> (use indexing).</a:t>
            </a:r>
            <a:br>
              <a:rPr lang="en-US" sz="1800" dirty="0">
                <a:ea typeface="ＭＳ Ｐゴシック" charset="0"/>
                <a:cs typeface="+mn-cs"/>
              </a:rPr>
            </a:br>
            <a:r>
              <a:rPr lang="en-US" sz="1800" dirty="0">
                <a:latin typeface="Courier New" panose="02070309020205020404" pitchFamily="49" charset="0"/>
                <a:ea typeface="ＭＳ Ｐゴシック" charset="0"/>
                <a:cs typeface="Courier New" panose="02070309020205020404" pitchFamily="49" charset="0"/>
              </a:rPr>
              <a:t>x = </a:t>
            </a:r>
            <a:r>
              <a:rPr lang="en-US" sz="1800" dirty="0" err="1">
                <a:latin typeface="Courier New" panose="02070309020205020404" pitchFamily="49" charset="0"/>
                <a:ea typeface="ＭＳ Ｐゴシック" charset="0"/>
                <a:cs typeface="Courier New" panose="02070309020205020404" pitchFamily="49" charset="0"/>
              </a:rPr>
              <a:t>mylist</a:t>
            </a:r>
            <a:r>
              <a:rPr lang="en-US" sz="1800" dirty="0">
                <a:latin typeface="Courier New" panose="02070309020205020404" pitchFamily="49" charset="0"/>
                <a:ea typeface="ＭＳ Ｐゴシック" charset="0"/>
                <a:cs typeface="Courier New" panose="02070309020205020404" pitchFamily="49" charset="0"/>
              </a:rPr>
              <a:t>[1]</a:t>
            </a:r>
          </a:p>
          <a:p>
            <a:pPr marL="514350" indent="-457200" eaLnBrk="1" hangingPunct="1">
              <a:buFont typeface="+mj-lt"/>
              <a:buAutoNum type="arabicPeriod" startAt="3"/>
              <a:defRPr/>
            </a:pPr>
            <a:endParaRPr lang="en-US" sz="1800" dirty="0">
              <a:ea typeface="ＭＳ Ｐゴシック" charset="0"/>
              <a:cs typeface="+mn-cs"/>
            </a:endParaRPr>
          </a:p>
          <a:p>
            <a:pPr marL="514350" indent="-457200" eaLnBrk="1" hangingPunct="1">
              <a:buFont typeface="+mj-lt"/>
              <a:buAutoNum type="arabicPeriod" startAt="3"/>
              <a:defRPr/>
            </a:pPr>
            <a:r>
              <a:rPr lang="en-US" sz="1800" dirty="0">
                <a:ea typeface="ＭＳ Ｐゴシック" charset="0"/>
                <a:cs typeface="+mn-cs"/>
              </a:rPr>
              <a:t>Check if 3 is in your list.</a:t>
            </a:r>
            <a:br>
              <a:rPr lang="en-US" sz="1800" dirty="0">
                <a:ea typeface="ＭＳ Ｐゴシック" charset="0"/>
                <a:cs typeface="+mn-cs"/>
              </a:rPr>
            </a:br>
            <a:r>
              <a:rPr lang="en-US" sz="1800" dirty="0">
                <a:latin typeface="Courier New" panose="02070309020205020404" pitchFamily="49" charset="0"/>
                <a:ea typeface="ＭＳ Ｐゴシック" charset="0"/>
                <a:cs typeface="Courier New" panose="02070309020205020404" pitchFamily="49" charset="0"/>
              </a:rPr>
              <a:t>3 in </a:t>
            </a:r>
            <a:r>
              <a:rPr lang="en-US" sz="1800" dirty="0" err="1">
                <a:latin typeface="Courier New" panose="02070309020205020404" pitchFamily="49" charset="0"/>
                <a:ea typeface="ＭＳ Ｐゴシック" charset="0"/>
                <a:cs typeface="Courier New" panose="02070309020205020404" pitchFamily="49" charset="0"/>
              </a:rPr>
              <a:t>mylist</a:t>
            </a:r>
            <a:endParaRPr lang="en-US" sz="1800" dirty="0">
              <a:latin typeface="Courier New" panose="02070309020205020404" pitchFamily="49" charset="0"/>
              <a:ea typeface="ＭＳ Ｐゴシック" charset="0"/>
              <a:cs typeface="Courier New" panose="02070309020205020404" pitchFamily="49" charset="0"/>
            </a:endParaRPr>
          </a:p>
          <a:p>
            <a:pPr marL="514350" indent="-457200" eaLnBrk="1" hangingPunct="1">
              <a:buFont typeface="+mj-lt"/>
              <a:buAutoNum type="arabicPeriod" startAt="5"/>
              <a:defRPr/>
            </a:pPr>
            <a:endParaRPr lang="en-US" sz="1800" dirty="0">
              <a:ea typeface="ＭＳ Ｐゴシック" charset="0"/>
              <a:cs typeface="+mn-cs"/>
            </a:endParaRPr>
          </a:p>
          <a:p>
            <a:pPr marL="514350" indent="-457200" eaLnBrk="1" hangingPunct="1">
              <a:buFont typeface="+mj-lt"/>
              <a:buAutoNum type="arabicPeriod" startAt="5"/>
              <a:defRPr/>
            </a:pPr>
            <a:r>
              <a:rPr lang="en-US" sz="1800" dirty="0">
                <a:ea typeface="ＭＳ Ｐゴシック" charset="0"/>
                <a:cs typeface="+mn-cs"/>
              </a:rPr>
              <a:t>Loop through your list and print each item.</a:t>
            </a:r>
            <a:br>
              <a:rPr lang="en-US" sz="1800" dirty="0">
                <a:ea typeface="ＭＳ Ｐゴシック" charset="0"/>
                <a:cs typeface="+mn-cs"/>
              </a:rPr>
            </a:br>
            <a:r>
              <a:rPr lang="en-US" sz="1800" dirty="0">
                <a:latin typeface="Courier New" panose="02070309020205020404" pitchFamily="49" charset="0"/>
                <a:ea typeface="ＭＳ Ｐゴシック" charset="0"/>
                <a:cs typeface="Courier New" panose="02070309020205020404" pitchFamily="49" charset="0"/>
              </a:rPr>
              <a:t>for item in </a:t>
            </a:r>
            <a:r>
              <a:rPr lang="en-US" sz="1800" dirty="0" err="1">
                <a:latin typeface="Courier New" panose="02070309020205020404" pitchFamily="49" charset="0"/>
                <a:ea typeface="ＭＳ Ｐゴシック" charset="0"/>
                <a:cs typeface="Courier New" panose="02070309020205020404" pitchFamily="49" charset="0"/>
              </a:rPr>
              <a:t>mylist</a:t>
            </a:r>
            <a:r>
              <a:rPr lang="en-US" sz="1800" dirty="0">
                <a:latin typeface="Courier New" panose="02070309020205020404" pitchFamily="49" charset="0"/>
                <a:ea typeface="ＭＳ Ｐゴシック" charset="0"/>
                <a:cs typeface="Courier New" panose="02070309020205020404" pitchFamily="49" charset="0"/>
              </a:rPr>
              <a:t>:</a:t>
            </a:r>
          </a:p>
          <a:p>
            <a:pPr marL="57150" indent="0" eaLnBrk="1" hangingPunct="1">
              <a:buNone/>
              <a:defRPr/>
            </a:pPr>
            <a:r>
              <a:rPr lang="en-US" sz="1800" dirty="0">
                <a:latin typeface="Courier New" panose="02070309020205020404" pitchFamily="49" charset="0"/>
                <a:ea typeface="ＭＳ Ｐゴシック" charset="0"/>
                <a:cs typeface="Courier New" panose="02070309020205020404" pitchFamily="49" charset="0"/>
              </a:rPr>
              <a:t>        print(item)</a:t>
            </a:r>
          </a:p>
        </p:txBody>
      </p:sp>
      <p:pic>
        <p:nvPicPr>
          <p:cNvPr id="359429" name="Picture 359428" descr="Pen placed on top of a signature line">
            <a:extLst>
              <a:ext uri="{FF2B5EF4-FFF2-40B4-BE49-F238E27FC236}">
                <a16:creationId xmlns:a16="http://schemas.microsoft.com/office/drawing/2014/main" id="{D8571F97-C84F-C0B1-E4AF-A7E690898BFF}"/>
              </a:ext>
            </a:extLst>
          </p:cNvPr>
          <p:cNvPicPr>
            <a:picLocks noChangeAspect="1"/>
          </p:cNvPicPr>
          <p:nvPr/>
        </p:nvPicPr>
        <p:blipFill rotWithShape="1">
          <a:blip r:embed="rId3"/>
          <a:srcRect l="52604" r="2846" b="-2"/>
          <a:stretch/>
        </p:blipFill>
        <p:spPr>
          <a:xfrm>
            <a:off x="4572000" y="1"/>
            <a:ext cx="4577118" cy="6858000"/>
          </a:xfrm>
          <a:prstGeom prst="rect">
            <a:avLst/>
          </a:prstGeom>
        </p:spPr>
      </p:pic>
    </p:spTree>
    <p:extLst>
      <p:ext uri="{BB962C8B-B14F-4D97-AF65-F5344CB8AC3E}">
        <p14:creationId xmlns:p14="http://schemas.microsoft.com/office/powerpoint/2010/main" val="29452112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942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942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9427">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59427">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59427">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59427">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59427">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a:extLst>
              <a:ext uri="{FF2B5EF4-FFF2-40B4-BE49-F238E27FC236}">
                <a16:creationId xmlns:a16="http://schemas.microsoft.com/office/drawing/2014/main" id="{4F729EB6-D64A-FA63-03AB-D4B94D52A414}"/>
              </a:ext>
            </a:extLst>
          </p:cNvPr>
          <p:cNvSpPr>
            <a:spLocks noGrp="1" noChangeArrowheads="1"/>
          </p:cNvSpPr>
          <p:nvPr>
            <p:ph type="title"/>
          </p:nvPr>
        </p:nvSpPr>
        <p:spPr>
          <a:xfrm>
            <a:off x="155448" y="192024"/>
            <a:ext cx="8001000" cy="457200"/>
          </a:xfrm>
        </p:spPr>
        <p:txBody>
          <a:bodyPr/>
          <a:lstStyle/>
          <a:p>
            <a:pPr eaLnBrk="1" hangingPunct="1"/>
            <a:r>
              <a:rPr lang="en-US" altLang="en-US" sz="3600" dirty="0">
                <a:solidFill>
                  <a:srgbClr val="262673"/>
                </a:solidFill>
              </a:rPr>
              <a:t>Review list syntax</a:t>
            </a:r>
          </a:p>
        </p:txBody>
      </p:sp>
      <p:sp>
        <p:nvSpPr>
          <p:cNvPr id="3" name="Content Placeholder 2">
            <a:extLst>
              <a:ext uri="{FF2B5EF4-FFF2-40B4-BE49-F238E27FC236}">
                <a16:creationId xmlns:a16="http://schemas.microsoft.com/office/drawing/2014/main" id="{7C8E0D38-1DF5-C416-014B-DE4EA2FD60A5}"/>
              </a:ext>
            </a:extLst>
          </p:cNvPr>
          <p:cNvSpPr>
            <a:spLocks noGrp="1"/>
          </p:cNvSpPr>
          <p:nvPr>
            <p:ph idx="1"/>
          </p:nvPr>
        </p:nvSpPr>
        <p:spPr/>
        <p:txBody>
          <a:bodyPr/>
          <a:lstStyle/>
          <a:p>
            <a:pPr marL="0" indent="0" eaLnBrk="1" hangingPunct="1">
              <a:buNone/>
              <a:defRPr/>
            </a:pPr>
            <a:r>
              <a:rPr lang="en-US" sz="2000" dirty="0">
                <a:ea typeface="ＭＳ Ｐゴシック" pitchFamily="34" charset="-128"/>
              </a:rPr>
              <a:t>Create an empty list </a:t>
            </a:r>
          </a:p>
          <a:p>
            <a:pPr marL="0" lvl="1" indent="0" eaLnBrk="1" hangingPunct="1">
              <a:defRPr/>
            </a:pPr>
            <a:r>
              <a:rPr lang="en-US" sz="1800" dirty="0">
                <a:ea typeface="ＭＳ Ｐゴシック" pitchFamily="34" charset="-128"/>
              </a:rPr>
              <a:t>	</a:t>
            </a:r>
            <a:r>
              <a:rPr lang="en-US" sz="1800" dirty="0" err="1">
                <a:latin typeface="Courier New" panose="02070309020205020404" pitchFamily="49" charset="0"/>
                <a:ea typeface="ＭＳ Ｐゴシック" pitchFamily="34" charset="-128"/>
                <a:cs typeface="Courier New" panose="02070309020205020404" pitchFamily="49" charset="0"/>
              </a:rPr>
              <a:t>mylist</a:t>
            </a:r>
            <a:r>
              <a:rPr lang="en-US" sz="1800" dirty="0">
                <a:latin typeface="Courier New" panose="02070309020205020404" pitchFamily="49" charset="0"/>
                <a:ea typeface="ＭＳ Ｐゴシック" pitchFamily="34" charset="-128"/>
                <a:cs typeface="Courier New" panose="02070309020205020404" pitchFamily="49" charset="0"/>
              </a:rPr>
              <a:t> = []</a:t>
            </a:r>
            <a:r>
              <a:rPr lang="en-US" sz="1800" dirty="0">
                <a:ea typeface="ＭＳ Ｐゴシック" pitchFamily="34" charset="-128"/>
              </a:rPr>
              <a:t> </a:t>
            </a:r>
          </a:p>
          <a:p>
            <a:pPr marL="0" lvl="1" indent="0" eaLnBrk="1" hangingPunct="1">
              <a:defRPr/>
            </a:pPr>
            <a:r>
              <a:rPr lang="en-US" sz="1800" dirty="0">
                <a:ea typeface="ＭＳ Ｐゴシック" pitchFamily="34" charset="-128"/>
              </a:rPr>
              <a:t>Create a list containing 'Arg', 'Nor', and </a:t>
            </a:r>
            <a:r>
              <a:rPr lang="ja-JP" altLang="en-US" sz="1800" dirty="0">
                <a:ea typeface="ＭＳ Ｐゴシック" pitchFamily="34" charset="-128"/>
              </a:rPr>
              <a:t>‘</a:t>
            </a:r>
            <a:r>
              <a:rPr lang="en-US" altLang="ja-JP" sz="1800" dirty="0">
                <a:ea typeface="ＭＳ Ｐゴシック" pitchFamily="34" charset="-128"/>
              </a:rPr>
              <a:t>Lux</a:t>
            </a:r>
            <a:r>
              <a:rPr lang="ja-JP" altLang="en-US" sz="1800" dirty="0">
                <a:ea typeface="ＭＳ Ｐゴシック" pitchFamily="34" charset="-128"/>
              </a:rPr>
              <a:t>’</a:t>
            </a:r>
            <a:endParaRPr lang="en-US" altLang="ja-JP" sz="1800" dirty="0">
              <a:ea typeface="ＭＳ Ｐゴシック" pitchFamily="34" charset="-128"/>
            </a:endParaRPr>
          </a:p>
          <a:p>
            <a:pPr marL="0" lvl="1" indent="0" eaLnBrk="1" hangingPunct="1">
              <a:defRPr/>
            </a:pPr>
            <a:r>
              <a:rPr lang="en-US" sz="1800" dirty="0">
                <a:ea typeface="ＭＳ Ｐゴシック" pitchFamily="34" charset="-128"/>
              </a:rPr>
              <a:t>	</a:t>
            </a:r>
            <a:r>
              <a:rPr lang="en-US" sz="1800" dirty="0" err="1">
                <a:latin typeface="Courier New" panose="02070309020205020404" pitchFamily="49" charset="0"/>
                <a:ea typeface="ＭＳ Ｐゴシック" pitchFamily="34" charset="-128"/>
                <a:cs typeface="Courier New" panose="02070309020205020404" pitchFamily="49" charset="0"/>
              </a:rPr>
              <a:t>mylist</a:t>
            </a:r>
            <a:r>
              <a:rPr lang="en-US" sz="1800" dirty="0">
                <a:latin typeface="Courier New" panose="02070309020205020404" pitchFamily="49" charset="0"/>
                <a:ea typeface="ＭＳ Ｐゴシック" pitchFamily="34" charset="-128"/>
                <a:cs typeface="Courier New" panose="02070309020205020404" pitchFamily="49" charset="0"/>
              </a:rPr>
              <a:t> = ['</a:t>
            </a:r>
            <a:r>
              <a:rPr lang="en-US" sz="1800" dirty="0" err="1">
                <a:latin typeface="Courier New" panose="02070309020205020404" pitchFamily="49" charset="0"/>
                <a:ea typeface="ＭＳ Ｐゴシック" pitchFamily="34" charset="-128"/>
                <a:cs typeface="Courier New" panose="02070309020205020404" pitchFamily="49" charset="0"/>
              </a:rPr>
              <a:t>Arg','Nor',</a:t>
            </a:r>
            <a:r>
              <a:rPr lang="en-US" altLang="ja-JP" sz="1800" dirty="0" err="1">
                <a:latin typeface="Courier New" panose="02070309020205020404" pitchFamily="49" charset="0"/>
                <a:ea typeface="ＭＳ Ｐゴシック" pitchFamily="34" charset="-128"/>
                <a:cs typeface="Courier New" panose="02070309020205020404" pitchFamily="49" charset="0"/>
              </a:rPr>
              <a:t>'Lux</a:t>
            </a:r>
            <a:r>
              <a:rPr lang="en-US" altLang="ja-JP" sz="1800" dirty="0">
                <a:latin typeface="Courier New" panose="02070309020205020404" pitchFamily="49" charset="0"/>
                <a:ea typeface="ＭＳ Ｐゴシック" pitchFamily="34" charset="-128"/>
                <a:cs typeface="Courier New" panose="02070309020205020404" pitchFamily="49" charset="0"/>
              </a:rPr>
              <a:t>']</a:t>
            </a:r>
          </a:p>
          <a:p>
            <a:pPr marL="0" lvl="1" indent="0" eaLnBrk="1" hangingPunct="1">
              <a:defRPr/>
            </a:pPr>
            <a:endParaRPr lang="en-US" altLang="ja-JP" sz="1800" dirty="0">
              <a:latin typeface="Courier New" panose="02070309020205020404" pitchFamily="49" charset="0"/>
              <a:ea typeface="ＭＳ Ｐゴシック" pitchFamily="34" charset="-128"/>
              <a:cs typeface="Courier New" panose="02070309020205020404" pitchFamily="49" charset="0"/>
            </a:endParaRPr>
          </a:p>
          <a:p>
            <a:pPr marL="0" indent="0" eaLnBrk="1" hangingPunct="1">
              <a:buNone/>
              <a:defRPr/>
            </a:pPr>
            <a:r>
              <a:rPr lang="en-US" sz="2000" dirty="0">
                <a:ea typeface="ＭＳ Ｐゴシック" pitchFamily="34" charset="-128"/>
              </a:rPr>
              <a:t>Add </a:t>
            </a:r>
            <a:r>
              <a:rPr lang="ja-JP" altLang="en-US" sz="2000" dirty="0">
                <a:ea typeface="ＭＳ Ｐゴシック" pitchFamily="34" charset="-128"/>
              </a:rPr>
              <a:t>‘</a:t>
            </a:r>
            <a:r>
              <a:rPr lang="en-US" altLang="ja-JP" sz="2000" dirty="0">
                <a:ea typeface="ＭＳ Ｐゴシック" pitchFamily="34" charset="-128"/>
              </a:rPr>
              <a:t>Mar</a:t>
            </a:r>
            <a:r>
              <a:rPr lang="ja-JP" altLang="en-US" sz="2000" dirty="0">
                <a:ea typeface="ＭＳ Ｐゴシック" pitchFamily="34" charset="-128"/>
              </a:rPr>
              <a:t>’</a:t>
            </a:r>
            <a:r>
              <a:rPr lang="en-US" altLang="ja-JP" sz="2000" dirty="0">
                <a:ea typeface="ＭＳ Ｐゴシック" pitchFamily="34" charset="-128"/>
              </a:rPr>
              <a:t> to an existing list</a:t>
            </a:r>
          </a:p>
          <a:p>
            <a:pPr marL="0" lvl="1" indent="0" eaLnBrk="1" hangingPunct="1">
              <a:defRPr/>
            </a:pPr>
            <a:r>
              <a:rPr lang="en-US" sz="1800" dirty="0">
                <a:ea typeface="ＭＳ Ｐゴシック" pitchFamily="34" charset="-128"/>
              </a:rPr>
              <a:t>	</a:t>
            </a:r>
            <a:r>
              <a:rPr lang="en-US" sz="1800" dirty="0" err="1">
                <a:latin typeface="Courier New" panose="02070309020205020404" pitchFamily="49" charset="0"/>
                <a:ea typeface="ＭＳ Ｐゴシック" pitchFamily="34" charset="-128"/>
                <a:cs typeface="Courier New" panose="02070309020205020404" pitchFamily="49" charset="0"/>
              </a:rPr>
              <a:t>mylist.append</a:t>
            </a:r>
            <a:r>
              <a:rPr lang="en-US" sz="1800" dirty="0">
                <a:latin typeface="Courier New" panose="02070309020205020404" pitchFamily="49" charset="0"/>
                <a:ea typeface="ＭＳ Ｐゴシック" pitchFamily="34" charset="-128"/>
                <a:cs typeface="Courier New" panose="02070309020205020404" pitchFamily="49" charset="0"/>
              </a:rPr>
              <a:t>('</a:t>
            </a:r>
            <a:r>
              <a:rPr lang="en-US" altLang="ja-JP" sz="1800" dirty="0">
                <a:latin typeface="Courier New" panose="02070309020205020404" pitchFamily="49" charset="0"/>
                <a:ea typeface="ＭＳ Ｐゴシック" pitchFamily="34" charset="-128"/>
                <a:cs typeface="Courier New" panose="02070309020205020404" pitchFamily="49" charset="0"/>
              </a:rPr>
              <a:t>Mar')</a:t>
            </a:r>
          </a:p>
          <a:p>
            <a:pPr marL="0" indent="0" eaLnBrk="1" hangingPunct="1">
              <a:buNone/>
              <a:defRPr/>
            </a:pPr>
            <a:endParaRPr lang="en-US" sz="2000" dirty="0">
              <a:ea typeface="ＭＳ Ｐゴシック" pitchFamily="34" charset="-128"/>
            </a:endParaRPr>
          </a:p>
          <a:p>
            <a:pPr marL="0" indent="0" eaLnBrk="1" hangingPunct="1">
              <a:buNone/>
              <a:defRPr/>
            </a:pPr>
            <a:r>
              <a:rPr lang="en-US" sz="2000" dirty="0">
                <a:ea typeface="ＭＳ Ｐゴシック" pitchFamily="34" charset="-128"/>
              </a:rPr>
              <a:t>Remove an instance of </a:t>
            </a:r>
            <a:r>
              <a:rPr lang="ja-JP" altLang="en-US" sz="2000" dirty="0">
                <a:ea typeface="ＭＳ Ｐゴシック" pitchFamily="34" charset="-128"/>
              </a:rPr>
              <a:t>‘</a:t>
            </a:r>
            <a:r>
              <a:rPr lang="en-US" altLang="ja-JP" sz="2000" dirty="0">
                <a:ea typeface="ＭＳ Ｐゴシック" pitchFamily="34" charset="-128"/>
              </a:rPr>
              <a:t>Lux</a:t>
            </a:r>
            <a:r>
              <a:rPr lang="ja-JP" altLang="en-US" sz="2000" dirty="0">
                <a:ea typeface="ＭＳ Ｐゴシック" pitchFamily="34" charset="-128"/>
              </a:rPr>
              <a:t>’</a:t>
            </a:r>
            <a:r>
              <a:rPr lang="en-US" altLang="ja-JP" sz="2000" dirty="0">
                <a:ea typeface="ＭＳ Ｐゴシック" pitchFamily="34" charset="-128"/>
              </a:rPr>
              <a:t> from the list</a:t>
            </a:r>
          </a:p>
          <a:p>
            <a:pPr marL="0" lvl="1" indent="0" eaLnBrk="1" hangingPunct="1">
              <a:defRPr/>
            </a:pPr>
            <a:r>
              <a:rPr lang="en-US" sz="1600" dirty="0">
                <a:ea typeface="ＭＳ Ｐゴシック" pitchFamily="34" charset="-128"/>
              </a:rPr>
              <a:t>	</a:t>
            </a:r>
            <a:r>
              <a:rPr lang="en-US" sz="1800" dirty="0" err="1">
                <a:latin typeface="Courier New" panose="02070309020205020404" pitchFamily="49" charset="0"/>
                <a:ea typeface="ＭＳ Ｐゴシック" pitchFamily="34" charset="-128"/>
                <a:cs typeface="Courier New" panose="02070309020205020404" pitchFamily="49" charset="0"/>
              </a:rPr>
              <a:t>mylist.remove</a:t>
            </a:r>
            <a:r>
              <a:rPr lang="en-US" sz="1800" dirty="0">
                <a:latin typeface="Courier New" panose="02070309020205020404" pitchFamily="49" charset="0"/>
                <a:ea typeface="ＭＳ Ｐゴシック" pitchFamily="34" charset="-128"/>
                <a:cs typeface="Courier New" panose="02070309020205020404" pitchFamily="49" charset="0"/>
              </a:rPr>
              <a:t>('</a:t>
            </a:r>
            <a:r>
              <a:rPr lang="en-US" altLang="ja-JP" sz="1800" dirty="0">
                <a:latin typeface="Courier New" panose="02070309020205020404" pitchFamily="49" charset="0"/>
                <a:ea typeface="ＭＳ Ｐゴシック" pitchFamily="34" charset="-128"/>
                <a:cs typeface="Courier New" panose="02070309020205020404" pitchFamily="49" charset="0"/>
              </a:rPr>
              <a:t>Lux')</a:t>
            </a:r>
          </a:p>
          <a:p>
            <a:pPr marL="0" indent="0" eaLnBrk="1" hangingPunct="1">
              <a:buNone/>
              <a:defRPr/>
            </a:pPr>
            <a:endParaRPr lang="en-US" sz="2000" dirty="0">
              <a:ea typeface="ＭＳ Ｐゴシック" pitchFamily="34" charset="-128"/>
            </a:endParaRPr>
          </a:p>
          <a:p>
            <a:pPr marL="0" indent="0" eaLnBrk="1" hangingPunct="1">
              <a:buNone/>
              <a:defRPr/>
            </a:pPr>
            <a:r>
              <a:rPr lang="en-US" sz="2000" dirty="0">
                <a:ea typeface="ＭＳ Ｐゴシック" pitchFamily="34" charset="-128"/>
              </a:rPr>
              <a:t>Get the third item in the list </a:t>
            </a:r>
          </a:p>
          <a:p>
            <a:pPr marL="0" lvl="1" indent="0" eaLnBrk="1" hangingPunct="1">
              <a:defRPr/>
            </a:pPr>
            <a:r>
              <a:rPr lang="en-US" sz="1600" dirty="0">
                <a:ea typeface="ＭＳ Ｐゴシック" pitchFamily="34" charset="-128"/>
              </a:rPr>
              <a:t>	</a:t>
            </a:r>
            <a:r>
              <a:rPr lang="en-US" sz="1800" dirty="0">
                <a:latin typeface="Courier New" panose="02070309020205020404" pitchFamily="49" charset="0"/>
                <a:ea typeface="ＭＳ Ｐゴシック" pitchFamily="34" charset="-128"/>
                <a:cs typeface="Courier New" panose="02070309020205020404" pitchFamily="49" charset="0"/>
              </a:rPr>
              <a:t>x = </a:t>
            </a:r>
            <a:r>
              <a:rPr lang="en-US" sz="1800" dirty="0" err="1">
                <a:latin typeface="Courier New" panose="02070309020205020404" pitchFamily="49" charset="0"/>
                <a:ea typeface="ＭＳ Ｐゴシック" pitchFamily="34" charset="-128"/>
                <a:cs typeface="Courier New" panose="02070309020205020404" pitchFamily="49" charset="0"/>
              </a:rPr>
              <a:t>mylist</a:t>
            </a:r>
            <a:r>
              <a:rPr lang="en-US" sz="1800" dirty="0">
                <a:latin typeface="Courier New" panose="02070309020205020404" pitchFamily="49" charset="0"/>
                <a:ea typeface="ＭＳ Ｐゴシック" pitchFamily="34" charset="-128"/>
                <a:cs typeface="Courier New" panose="02070309020205020404" pitchFamily="49" charset="0"/>
              </a:rPr>
              <a:t>[2]</a:t>
            </a:r>
          </a:p>
          <a:p>
            <a:pPr marL="0" indent="0" eaLnBrk="1" hangingPunct="1">
              <a:buNone/>
              <a:defRPr/>
            </a:pPr>
            <a:endParaRPr lang="en-US" sz="2000" dirty="0">
              <a:ea typeface="ＭＳ Ｐゴシック" pitchFamily="34" charset="-128"/>
            </a:endParaRPr>
          </a:p>
          <a:p>
            <a:pPr marL="0" indent="0" eaLnBrk="1" hangingPunct="1">
              <a:buNone/>
              <a:defRPr/>
            </a:pPr>
            <a:r>
              <a:rPr lang="en-US" sz="2000" dirty="0">
                <a:ea typeface="ＭＳ Ｐゴシック" pitchFamily="34" charset="-128"/>
              </a:rPr>
              <a:t>Check if 'USA' is in the list</a:t>
            </a:r>
          </a:p>
          <a:p>
            <a:pPr marL="0" lvl="1" indent="0" eaLnBrk="1" hangingPunct="1">
              <a:defRPr/>
            </a:pPr>
            <a:r>
              <a:rPr lang="en-US" sz="2000" dirty="0">
                <a:ea typeface="ＭＳ Ｐゴシック" pitchFamily="34" charset="-128"/>
              </a:rPr>
              <a:t>	</a:t>
            </a:r>
            <a:r>
              <a:rPr lang="en-US" sz="1800" dirty="0">
                <a:latin typeface="Courier New" panose="02070309020205020404" pitchFamily="49" charset="0"/>
                <a:ea typeface="ＭＳ Ｐゴシック" pitchFamily="34" charset="-128"/>
                <a:cs typeface="Courier New" panose="02070309020205020404" pitchFamily="49" charset="0"/>
              </a:rPr>
              <a:t>'USA' </a:t>
            </a:r>
            <a:r>
              <a:rPr lang="en-US" sz="1800" b="1" dirty="0">
                <a:solidFill>
                  <a:srgbClr val="0000FF"/>
                </a:solidFill>
                <a:latin typeface="Courier New" panose="02070309020205020404" pitchFamily="49" charset="0"/>
                <a:ea typeface="ＭＳ Ｐゴシック" pitchFamily="34" charset="-128"/>
                <a:cs typeface="Courier New" panose="02070309020205020404" pitchFamily="49" charset="0"/>
              </a:rPr>
              <a:t>in</a:t>
            </a:r>
            <a:r>
              <a:rPr lang="en-US" sz="1800" dirty="0">
                <a:latin typeface="Courier New" panose="02070309020205020404" pitchFamily="49" charset="0"/>
                <a:ea typeface="ＭＳ Ｐゴシック" pitchFamily="34" charset="-128"/>
                <a:cs typeface="Courier New" panose="02070309020205020404" pitchFamily="49" charset="0"/>
              </a:rPr>
              <a:t> </a:t>
            </a:r>
            <a:r>
              <a:rPr lang="en-US" sz="1800" dirty="0" err="1">
                <a:latin typeface="Courier New" panose="02070309020205020404" pitchFamily="49" charset="0"/>
                <a:ea typeface="ＭＳ Ｐゴシック" pitchFamily="34" charset="-128"/>
                <a:cs typeface="Courier New" panose="02070309020205020404" pitchFamily="49" charset="0"/>
              </a:rPr>
              <a:t>mylist</a:t>
            </a:r>
            <a:endParaRPr lang="en-US" sz="1800" dirty="0">
              <a:latin typeface="Courier New" panose="02070309020205020404" pitchFamily="49" charset="0"/>
              <a:ea typeface="ＭＳ Ｐゴシック" pitchFamily="34" charset="-128"/>
              <a:cs typeface="Courier New" panose="02070309020205020404" pitchFamily="49" charset="0"/>
            </a:endParaRPr>
          </a:p>
        </p:txBody>
      </p:sp>
      <p:sp>
        <p:nvSpPr>
          <p:cNvPr id="4" name="TextBox 3">
            <a:extLst>
              <a:ext uri="{FF2B5EF4-FFF2-40B4-BE49-F238E27FC236}">
                <a16:creationId xmlns:a16="http://schemas.microsoft.com/office/drawing/2014/main" id="{C0F7F2E7-3DD3-F179-7DB2-72DB15124949}"/>
              </a:ext>
            </a:extLst>
          </p:cNvPr>
          <p:cNvSpPr txBox="1">
            <a:spLocks noChangeArrowheads="1"/>
          </p:cNvSpPr>
          <p:nvPr/>
        </p:nvSpPr>
        <p:spPr bwMode="auto">
          <a:xfrm>
            <a:off x="4419600" y="4800600"/>
            <a:ext cx="28003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dirty="0">
                <a:solidFill>
                  <a:srgbClr val="00B050"/>
                </a:solidFill>
              </a:rPr>
              <a:t>What</a:t>
            </a:r>
            <a:r>
              <a:rPr lang="ja-JP" altLang="en-US" sz="1800" dirty="0">
                <a:solidFill>
                  <a:srgbClr val="00B050"/>
                </a:solidFill>
              </a:rPr>
              <a:t>’</a:t>
            </a:r>
            <a:r>
              <a:rPr lang="en-US" altLang="ja-JP" sz="1800" dirty="0">
                <a:solidFill>
                  <a:srgbClr val="00B050"/>
                </a:solidFill>
              </a:rPr>
              <a:t>s the name for this </a:t>
            </a:r>
          </a:p>
          <a:p>
            <a:pPr eaLnBrk="1" hangingPunct="1">
              <a:spcBef>
                <a:spcPct val="0"/>
              </a:spcBef>
              <a:buFontTx/>
              <a:buNone/>
            </a:pPr>
            <a:r>
              <a:rPr lang="en-US" altLang="ja-JP" sz="1800" dirty="0">
                <a:solidFill>
                  <a:srgbClr val="00B050"/>
                </a:solidFill>
              </a:rPr>
              <a:t>type of action?</a:t>
            </a:r>
          </a:p>
          <a:p>
            <a:pPr eaLnBrk="1" hangingPunct="1">
              <a:spcBef>
                <a:spcPct val="0"/>
              </a:spcBef>
              <a:buFontTx/>
              <a:buNone/>
            </a:pPr>
            <a:r>
              <a:rPr lang="en-US" altLang="en-US" sz="1800" dirty="0">
                <a:solidFill>
                  <a:srgbClr val="FF0000"/>
                </a:solidFill>
              </a:rPr>
              <a:t>indexing</a:t>
            </a:r>
          </a:p>
        </p:txBody>
      </p:sp>
      <p:pic>
        <p:nvPicPr>
          <p:cNvPr id="5" name="Picture 4" descr="A hand pointing at something&#10;&#10;Description automatically generated">
            <a:extLst>
              <a:ext uri="{FF2B5EF4-FFF2-40B4-BE49-F238E27FC236}">
                <a16:creationId xmlns:a16="http://schemas.microsoft.com/office/drawing/2014/main" id="{95BFE764-67B4-B71A-0CCF-921A43022E2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9757" y="4800600"/>
            <a:ext cx="1148362" cy="6904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4">
                                            <p:txEl>
                                              <p:pRg st="0" end="0"/>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41" fill="hold" nodeType="clickPar">
                      <p:stCondLst>
                        <p:cond delay="indefinite"/>
                      </p:stCondLst>
                      <p:childTnLst>
                        <p:par>
                          <p:cTn id="42" fill="hold" nodeType="withGroup">
                            <p:stCondLst>
                              <p:cond delay="0"/>
                            </p:stCondLst>
                            <p:childTnLst>
                              <p:par>
                                <p:cTn id="43" presetID="26" presetClass="entr" presetSubtype="0" fill="hold" nodeType="click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wipe(down)">
                                      <p:cBhvr>
                                        <p:cTn id="45" dur="580">
                                          <p:stCondLst>
                                            <p:cond delay="0"/>
                                          </p:stCondLst>
                                        </p:cTn>
                                        <p:tgtEl>
                                          <p:spTgt spid="5"/>
                                        </p:tgtEl>
                                      </p:cBhvr>
                                    </p:animEffect>
                                    <p:anim calcmode="lin" valueType="num">
                                      <p:cBhvr>
                                        <p:cTn id="46"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47"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48"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49"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50"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51" dur="26">
                                          <p:stCondLst>
                                            <p:cond delay="650"/>
                                          </p:stCondLst>
                                        </p:cTn>
                                        <p:tgtEl>
                                          <p:spTgt spid="5"/>
                                        </p:tgtEl>
                                      </p:cBhvr>
                                      <p:to x="100000" y="60000"/>
                                    </p:animScale>
                                    <p:animScale>
                                      <p:cBhvr>
                                        <p:cTn id="52" dur="166" decel="50000">
                                          <p:stCondLst>
                                            <p:cond delay="676"/>
                                          </p:stCondLst>
                                        </p:cTn>
                                        <p:tgtEl>
                                          <p:spTgt spid="5"/>
                                        </p:tgtEl>
                                      </p:cBhvr>
                                      <p:to x="100000" y="100000"/>
                                    </p:animScale>
                                    <p:animScale>
                                      <p:cBhvr>
                                        <p:cTn id="53" dur="26">
                                          <p:stCondLst>
                                            <p:cond delay="1312"/>
                                          </p:stCondLst>
                                        </p:cTn>
                                        <p:tgtEl>
                                          <p:spTgt spid="5"/>
                                        </p:tgtEl>
                                      </p:cBhvr>
                                      <p:to x="100000" y="80000"/>
                                    </p:animScale>
                                    <p:animScale>
                                      <p:cBhvr>
                                        <p:cTn id="54" dur="166" decel="50000">
                                          <p:stCondLst>
                                            <p:cond delay="1338"/>
                                          </p:stCondLst>
                                        </p:cTn>
                                        <p:tgtEl>
                                          <p:spTgt spid="5"/>
                                        </p:tgtEl>
                                      </p:cBhvr>
                                      <p:to x="100000" y="100000"/>
                                    </p:animScale>
                                    <p:animScale>
                                      <p:cBhvr>
                                        <p:cTn id="55" dur="26">
                                          <p:stCondLst>
                                            <p:cond delay="1642"/>
                                          </p:stCondLst>
                                        </p:cTn>
                                        <p:tgtEl>
                                          <p:spTgt spid="5"/>
                                        </p:tgtEl>
                                      </p:cBhvr>
                                      <p:to x="100000" y="90000"/>
                                    </p:animScale>
                                    <p:animScale>
                                      <p:cBhvr>
                                        <p:cTn id="56" dur="166" decel="50000">
                                          <p:stCondLst>
                                            <p:cond delay="1668"/>
                                          </p:stCondLst>
                                        </p:cTn>
                                        <p:tgtEl>
                                          <p:spTgt spid="5"/>
                                        </p:tgtEl>
                                      </p:cBhvr>
                                      <p:to x="100000" y="100000"/>
                                    </p:animScale>
                                    <p:animScale>
                                      <p:cBhvr>
                                        <p:cTn id="57" dur="26">
                                          <p:stCondLst>
                                            <p:cond delay="1808"/>
                                          </p:stCondLst>
                                        </p:cTn>
                                        <p:tgtEl>
                                          <p:spTgt spid="5"/>
                                        </p:tgtEl>
                                      </p:cBhvr>
                                      <p:to x="100000" y="95000"/>
                                    </p:animScale>
                                    <p:animScale>
                                      <p:cBhvr>
                                        <p:cTn id="58" dur="166" decel="50000">
                                          <p:stCondLst>
                                            <p:cond delay="1834"/>
                                          </p:stCondLst>
                                        </p:cTn>
                                        <p:tgtEl>
                                          <p:spTgt spid="5"/>
                                        </p:tgtEl>
                                      </p:cBhvr>
                                      <p:to x="100000" y="100000"/>
                                    </p:animScale>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xit" presetSubtype="0" fill="hold" nodeType="clickEffect">
                                  <p:stCondLst>
                                    <p:cond delay="0"/>
                                  </p:stCondLst>
                                  <p:childTnLst>
                                    <p:set>
                                      <p:cBhvr>
                                        <p:cTn id="66" dur="1" fill="hold">
                                          <p:stCondLst>
                                            <p:cond delay="0"/>
                                          </p:stCondLst>
                                        </p:cTn>
                                        <p:tgtEl>
                                          <p:spTgt spid="5"/>
                                        </p:tgtEl>
                                        <p:attrNameLst>
                                          <p:attrName>style.visibility</p:attrName>
                                        </p:attrNameLst>
                                      </p:cBhvr>
                                      <p:to>
                                        <p:strVal val="hidden"/>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nodeType="clickEffect">
                                  <p:stCondLst>
                                    <p:cond delay="0"/>
                                  </p:stCondLst>
                                  <p:childTnLst>
                                    <p:set>
                                      <p:cBhvr>
                                        <p:cTn id="74"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Design">
      <a:majorFont>
        <a:latin typeface="Garamond"/>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38100" cap="flat" cmpd="sng" algn="ctr">
          <a:solidFill>
            <a:srgbClr val="FF0066"/>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38100" cap="flat" cmpd="sng" algn="ctr">
          <a:solidFill>
            <a:srgbClr val="FF0066"/>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chemeClr val="tx1"/>
            </a:solidFill>
            <a:effectLst/>
            <a:latin typeface="Arial" charset="0"/>
          </a:defRPr>
        </a:defPPr>
      </a:lstStyle>
    </a:lnDef>
  </a:objectDefaults>
  <a:extraClrSchemeLst>
    <a:extraClrScheme>
      <a:clrScheme name="Default Desig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Default Desig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Default Desig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Default Desig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Default Desig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Default Desig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Default Desig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Default Desig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Default Desig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40339</TotalTime>
  <Words>4637</Words>
  <Application>Microsoft Office PowerPoint</Application>
  <PresentationFormat>On-screen Show (4:3)</PresentationFormat>
  <Paragraphs>679</Paragraphs>
  <Slides>46</Slides>
  <Notes>21</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46</vt:i4>
      </vt:variant>
    </vt:vector>
  </HeadingPairs>
  <TitlesOfParts>
    <vt:vector size="54" baseType="lpstr">
      <vt:lpstr>ＭＳ Ｐゴシック</vt:lpstr>
      <vt:lpstr>Arial</vt:lpstr>
      <vt:lpstr>Consolas</vt:lpstr>
      <vt:lpstr>Courier New</vt:lpstr>
      <vt:lpstr>Garamond</vt:lpstr>
      <vt:lpstr>Söhne</vt:lpstr>
      <vt:lpstr>Wingdings</vt:lpstr>
      <vt:lpstr>Default Design</vt:lpstr>
      <vt:lpstr>Python dictionaries</vt:lpstr>
      <vt:lpstr>Geospatial Pairs</vt:lpstr>
      <vt:lpstr>Geospatial Pairs</vt:lpstr>
      <vt:lpstr>Background</vt:lpstr>
      <vt:lpstr>Dictionary</vt:lpstr>
      <vt:lpstr>Syntax</vt:lpstr>
      <vt:lpstr>Review – write a line of code for each</vt:lpstr>
      <vt:lpstr>Review – write a line of code for each</vt:lpstr>
      <vt:lpstr>Review list syntax</vt:lpstr>
      <vt:lpstr>Create a dictionary</vt:lpstr>
      <vt:lpstr>Get the 3rd item's value in the dictionary</vt:lpstr>
      <vt:lpstr>Access-by-key</vt:lpstr>
      <vt:lpstr>Modify a dictionary*</vt:lpstr>
      <vt:lpstr>Add item vs . Modify item</vt:lpstr>
      <vt:lpstr>Check for membership in</vt:lpstr>
      <vt:lpstr>Dictionary operations</vt:lpstr>
      <vt:lpstr>Ways not to use if, elif</vt:lpstr>
      <vt:lpstr>Use dictionary instead of elif</vt:lpstr>
      <vt:lpstr>Elif replaced  with dictionary </vt:lpstr>
      <vt:lpstr>Working with Dictionaries</vt:lpstr>
      <vt:lpstr>Dictionary methods</vt:lpstr>
      <vt:lpstr>Dictionary methods</vt:lpstr>
      <vt:lpstr>Dictionary methods</vt:lpstr>
      <vt:lpstr>Dictionary methods</vt:lpstr>
      <vt:lpstr>Dictionary views</vt:lpstr>
      <vt:lpstr>Get list from dict view</vt:lpstr>
      <vt:lpstr>Iterating over keys or values</vt:lpstr>
      <vt:lpstr>Iterating over dictionary items</vt:lpstr>
      <vt:lpstr>Geospatial Pairs</vt:lpstr>
      <vt:lpstr>Dictionaries and attribute tables</vt:lpstr>
      <vt:lpstr>Uniqueness of keys</vt:lpstr>
      <vt:lpstr>Conditional statement for dictionary creation</vt:lpstr>
      <vt:lpstr>  Keys and value data types</vt:lpstr>
      <vt:lpstr>  Keys and value data types</vt:lpstr>
      <vt:lpstr>Python lists as dictionary values</vt:lpstr>
      <vt:lpstr>Using lists as dictionary values </vt:lpstr>
      <vt:lpstr>Example using lists in a dictionary</vt:lpstr>
      <vt:lpstr>Summing up</vt:lpstr>
      <vt:lpstr>Appendix</vt:lpstr>
      <vt:lpstr>Add item vs. modify existing item</vt:lpstr>
      <vt:lpstr>In class – Explore dictionaries</vt:lpstr>
      <vt:lpstr>In class – on a piece of paper…</vt:lpstr>
      <vt:lpstr>DrinkDict.py</vt:lpstr>
      <vt:lpstr>DrinkDict.py solution</vt:lpstr>
      <vt:lpstr>In class - table2dict.py</vt:lpstr>
      <vt:lpstr>PowerPoint Presentation</vt:lpstr>
    </vt:vector>
  </TitlesOfParts>
  <Company>San Diego State University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Geoprocessing using Python</dc:title>
  <dc:creator>piotr</dc:creator>
  <cp:lastModifiedBy>Laura Gray Tateosian</cp:lastModifiedBy>
  <cp:revision>345</cp:revision>
  <dcterms:created xsi:type="dcterms:W3CDTF">2004-10-22T02:24:14Z</dcterms:created>
  <dcterms:modified xsi:type="dcterms:W3CDTF">2024-03-19T20:57:54Z</dcterms:modified>
</cp:coreProperties>
</file>